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3" r:id="rId3"/>
    <p:sldId id="427" r:id="rId4"/>
    <p:sldId id="464" r:id="rId5"/>
    <p:sldId id="468" r:id="rId6"/>
    <p:sldId id="470" r:id="rId7"/>
    <p:sldId id="463" r:id="rId8"/>
    <p:sldId id="396" r:id="rId9"/>
    <p:sldId id="398" r:id="rId10"/>
    <p:sldId id="491" r:id="rId11"/>
    <p:sldId id="497" r:id="rId12"/>
    <p:sldId id="498" r:id="rId13"/>
    <p:sldId id="436" r:id="rId14"/>
    <p:sldId id="438" r:id="rId15"/>
    <p:sldId id="439" r:id="rId16"/>
    <p:sldId id="440" r:id="rId17"/>
    <p:sldId id="442" r:id="rId18"/>
    <p:sldId id="443" r:id="rId19"/>
    <p:sldId id="444" r:id="rId20"/>
    <p:sldId id="449" r:id="rId21"/>
    <p:sldId id="492" r:id="rId22"/>
    <p:sldId id="447" r:id="rId23"/>
    <p:sldId id="448" r:id="rId24"/>
    <p:sldId id="451" r:id="rId25"/>
    <p:sldId id="493" r:id="rId26"/>
    <p:sldId id="452" r:id="rId27"/>
    <p:sldId id="453" r:id="rId28"/>
    <p:sldId id="494" r:id="rId29"/>
    <p:sldId id="455" r:id="rId30"/>
    <p:sldId id="462" r:id="rId31"/>
    <p:sldId id="424" r:id="rId32"/>
    <p:sldId id="422" r:id="rId33"/>
    <p:sldId id="459" r:id="rId34"/>
    <p:sldId id="495" r:id="rId35"/>
    <p:sldId id="496" r:id="rId36"/>
    <p:sldId id="475" r:id="rId37"/>
    <p:sldId id="476" r:id="rId38"/>
    <p:sldId id="477" r:id="rId39"/>
    <p:sldId id="478" r:id="rId40"/>
    <p:sldId id="479" r:id="rId41"/>
    <p:sldId id="480" r:id="rId42"/>
    <p:sldId id="499" r:id="rId43"/>
    <p:sldId id="500" r:id="rId44"/>
    <p:sldId id="501" r:id="rId45"/>
    <p:sldId id="502" r:id="rId46"/>
    <p:sldId id="503" r:id="rId47"/>
    <p:sldId id="504" r:id="rId48"/>
    <p:sldId id="505" r:id="rId49"/>
    <p:sldId id="506" r:id="rId50"/>
    <p:sldId id="507" r:id="rId51"/>
    <p:sldId id="508" r:id="rId52"/>
    <p:sldId id="509" r:id="rId53"/>
    <p:sldId id="510" r:id="rId54"/>
    <p:sldId id="48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67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70" autoAdjust="0"/>
    <p:restoredTop sz="94632"/>
  </p:normalViewPr>
  <p:slideViewPr>
    <p:cSldViewPr snapToGrid="0">
      <p:cViewPr varScale="1">
        <p:scale>
          <a:sx n="82" d="100"/>
          <a:sy n="82" d="100"/>
        </p:scale>
        <p:origin x="6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BDD1C-CA30-4E5A-BB1E-37DACCEB094E}" type="datetimeFigureOut">
              <a:rPr lang="en-IN" smtClean="0"/>
              <a:t>16-10-2022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E1052-03FF-4A73-86D5-2463F52A3ECE}" type="slidenum">
              <a:rPr lang="en-IN" smtClean="0"/>
              <a:t>‹#›</a:t>
            </a:fld>
            <a:endParaRPr lang="en-IN"/>
          </a:p>
        </p:txBody>
      </p:sp>
    </p:spTree>
    <p:extLst>
      <p:ext uri="{BB962C8B-B14F-4D97-AF65-F5344CB8AC3E}">
        <p14:creationId xmlns:p14="http://schemas.microsoft.com/office/powerpoint/2010/main" val="273608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ABE1052-03FF-4A73-86D5-2463F52A3ECE}" type="slidenum">
              <a:rPr lang="en-IN" smtClean="0"/>
              <a:t>1</a:t>
            </a:fld>
            <a:endParaRPr lang="en-IN"/>
          </a:p>
        </p:txBody>
      </p:sp>
    </p:spTree>
    <p:extLst>
      <p:ext uri="{BB962C8B-B14F-4D97-AF65-F5344CB8AC3E}">
        <p14:creationId xmlns:p14="http://schemas.microsoft.com/office/powerpoint/2010/main" val="1196768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E1052-03FF-4A73-86D5-2463F52A3ECE}" type="slidenum">
              <a:rPr lang="en-IN" smtClean="0"/>
              <a:t>21</a:t>
            </a:fld>
            <a:endParaRPr lang="en-IN"/>
          </a:p>
        </p:txBody>
      </p:sp>
    </p:spTree>
    <p:extLst>
      <p:ext uri="{BB962C8B-B14F-4D97-AF65-F5344CB8AC3E}">
        <p14:creationId xmlns:p14="http://schemas.microsoft.com/office/powerpoint/2010/main" val="889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E3CEB49-2106-4189-9DAA-6AE917BBBED9}" type="datetime1">
              <a:rPr lang="en-IN" smtClean="0"/>
              <a:t>16-10-2022</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421932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F65A0F0-1AE5-414C-BDDE-0533A3F7E276}" type="datetime1">
              <a:rPr lang="en-IN" smtClean="0"/>
              <a:t>16-10-2022</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4110627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73E63EA-EB5C-4268-930E-82A8D7FFEFD2}" type="datetime1">
              <a:rPr lang="en-IN" smtClean="0"/>
              <a:t>16-10-2022</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64189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8849F4-4177-410D-8AE4-512C7FC11FBB}" type="datetime1">
              <a:rPr lang="en-IN" smtClean="0"/>
              <a:t>16-10-2022</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4006711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FBD48-B3FE-4FE3-A5FA-7B9896DEA05E}" type="datetime1">
              <a:rPr lang="en-IN" smtClean="0"/>
              <a:t>16-10-2022</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3874507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FED134E-1A76-488D-AC73-8CB83DFE10AB}" type="datetime1">
              <a:rPr lang="en-IN" smtClean="0"/>
              <a:t>16-10-2022</a:t>
            </a:fld>
            <a:endParaRPr lang="en-IN"/>
          </a:p>
        </p:txBody>
      </p:sp>
      <p:sp>
        <p:nvSpPr>
          <p:cNvPr id="6" name="Footer Placeholder 5"/>
          <p:cNvSpPr>
            <a:spLocks noGrp="1"/>
          </p:cNvSpPr>
          <p:nvPr>
            <p:ph type="ftr" sz="quarter" idx="11"/>
          </p:nvPr>
        </p:nvSpPr>
        <p:spPr/>
        <p:txBody>
          <a:bodyPr/>
          <a:lstStyle/>
          <a:p>
            <a:r>
              <a:rPr lang="en-IN"/>
              <a:t>Dr. Pawan Singh Mehra</a:t>
            </a:r>
          </a:p>
        </p:txBody>
      </p:sp>
      <p:sp>
        <p:nvSpPr>
          <p:cNvPr id="7" name="Slide Number Placeholder 6"/>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498845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8F47CDC-E043-416E-AA99-BB9702C28CF0}" type="datetime1">
              <a:rPr lang="en-IN" smtClean="0"/>
              <a:t>16-10-2022</a:t>
            </a:fld>
            <a:endParaRPr lang="en-IN"/>
          </a:p>
        </p:txBody>
      </p:sp>
      <p:sp>
        <p:nvSpPr>
          <p:cNvPr id="8" name="Footer Placeholder 7"/>
          <p:cNvSpPr>
            <a:spLocks noGrp="1"/>
          </p:cNvSpPr>
          <p:nvPr>
            <p:ph type="ftr" sz="quarter" idx="11"/>
          </p:nvPr>
        </p:nvSpPr>
        <p:spPr/>
        <p:txBody>
          <a:bodyPr/>
          <a:lstStyle/>
          <a:p>
            <a:r>
              <a:rPr lang="en-IN"/>
              <a:t>Dr. Pawan Singh Mehra</a:t>
            </a:r>
          </a:p>
        </p:txBody>
      </p:sp>
      <p:sp>
        <p:nvSpPr>
          <p:cNvPr id="9" name="Slide Number Placeholder 8"/>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176675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C95FFE8-2DE5-47A3-8B48-3C6D1AF585F2}" type="datetime1">
              <a:rPr lang="en-IN" smtClean="0"/>
              <a:t>16-10-2022</a:t>
            </a:fld>
            <a:endParaRPr lang="en-IN"/>
          </a:p>
        </p:txBody>
      </p:sp>
      <p:sp>
        <p:nvSpPr>
          <p:cNvPr id="4" name="Footer Placeholder 3"/>
          <p:cNvSpPr>
            <a:spLocks noGrp="1"/>
          </p:cNvSpPr>
          <p:nvPr>
            <p:ph type="ftr" sz="quarter" idx="11"/>
          </p:nvPr>
        </p:nvSpPr>
        <p:spPr/>
        <p:txBody>
          <a:bodyPr/>
          <a:lstStyle/>
          <a:p>
            <a:r>
              <a:rPr lang="en-IN"/>
              <a:t>Dr. Pawan Singh Mehra</a:t>
            </a:r>
          </a:p>
        </p:txBody>
      </p:sp>
      <p:sp>
        <p:nvSpPr>
          <p:cNvPr id="5" name="Slide Number Placeholder 4"/>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309040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D724F-F87B-4134-A6A1-85E6A53107BD}" type="datetime1">
              <a:rPr lang="en-IN" smtClean="0"/>
              <a:t>16-10-2022</a:t>
            </a:fld>
            <a:endParaRPr lang="en-IN"/>
          </a:p>
        </p:txBody>
      </p:sp>
      <p:sp>
        <p:nvSpPr>
          <p:cNvPr id="3" name="Footer Placeholder 2"/>
          <p:cNvSpPr>
            <a:spLocks noGrp="1"/>
          </p:cNvSpPr>
          <p:nvPr>
            <p:ph type="ftr" sz="quarter" idx="11"/>
          </p:nvPr>
        </p:nvSpPr>
        <p:spPr/>
        <p:txBody>
          <a:bodyPr/>
          <a:lstStyle/>
          <a:p>
            <a:r>
              <a:rPr lang="en-IN"/>
              <a:t>Dr. Pawan Singh Mehra</a:t>
            </a:r>
          </a:p>
        </p:txBody>
      </p:sp>
      <p:sp>
        <p:nvSpPr>
          <p:cNvPr id="4" name="Slide Number Placeholder 3"/>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00330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B607D-D031-4C8F-9113-E497C948F729}" type="datetime1">
              <a:rPr lang="en-IN" smtClean="0"/>
              <a:t>16-10-2022</a:t>
            </a:fld>
            <a:endParaRPr lang="en-IN"/>
          </a:p>
        </p:txBody>
      </p:sp>
      <p:sp>
        <p:nvSpPr>
          <p:cNvPr id="6" name="Footer Placeholder 5"/>
          <p:cNvSpPr>
            <a:spLocks noGrp="1"/>
          </p:cNvSpPr>
          <p:nvPr>
            <p:ph type="ftr" sz="quarter" idx="11"/>
          </p:nvPr>
        </p:nvSpPr>
        <p:spPr/>
        <p:txBody>
          <a:bodyPr/>
          <a:lstStyle/>
          <a:p>
            <a:r>
              <a:rPr lang="en-IN"/>
              <a:t>Dr. Pawan Singh Mehra</a:t>
            </a:r>
          </a:p>
        </p:txBody>
      </p:sp>
      <p:sp>
        <p:nvSpPr>
          <p:cNvPr id="7" name="Slide Number Placeholder 6"/>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030009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641A4C-5A01-49F1-97A7-E67F7D7BF2EE}" type="datetime1">
              <a:rPr lang="en-IN" smtClean="0"/>
              <a:t>16-10-2022</a:t>
            </a:fld>
            <a:endParaRPr lang="en-IN"/>
          </a:p>
        </p:txBody>
      </p:sp>
      <p:sp>
        <p:nvSpPr>
          <p:cNvPr id="6" name="Footer Placeholder 5"/>
          <p:cNvSpPr>
            <a:spLocks noGrp="1"/>
          </p:cNvSpPr>
          <p:nvPr>
            <p:ph type="ftr" sz="quarter" idx="11"/>
          </p:nvPr>
        </p:nvSpPr>
        <p:spPr/>
        <p:txBody>
          <a:bodyPr/>
          <a:lstStyle/>
          <a:p>
            <a:r>
              <a:rPr lang="en-IN"/>
              <a:t>Dr. Pawan Singh Mehra</a:t>
            </a:r>
          </a:p>
        </p:txBody>
      </p:sp>
      <p:sp>
        <p:nvSpPr>
          <p:cNvPr id="7" name="Slide Number Placeholder 6"/>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01052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D0344-53EA-4C84-9BC1-2E34C1A578EE}" type="datetime1">
              <a:rPr lang="en-IN" smtClean="0"/>
              <a:t>16-10-2022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Dr. Pawan Singh Mehra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5AE4C4-D3AC-47CA-82DE-E78F1BF6BAF1}" type="slidenum">
              <a:rPr lang="en-IN" smtClean="0"/>
              <a:t>‹#›</a:t>
            </a:fld>
            <a:endParaRPr lang="en-IN"/>
          </a:p>
        </p:txBody>
      </p:sp>
    </p:spTree>
    <p:extLst>
      <p:ext uri="{BB962C8B-B14F-4D97-AF65-F5344CB8AC3E}">
        <p14:creationId xmlns:p14="http://schemas.microsoft.com/office/powerpoint/2010/main" val="4049388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01" y="1465386"/>
            <a:ext cx="12192000" cy="3134188"/>
          </a:xfrm>
        </p:spPr>
        <p:txBody>
          <a:bodyPr>
            <a:normAutofit fontScale="90000"/>
          </a:bodyPr>
          <a:lstStyle/>
          <a:p>
            <a:r>
              <a:rPr lang="en-US" b="1" dirty="0">
                <a:solidFill>
                  <a:srgbClr val="FF0000"/>
                </a:solidFill>
                <a:latin typeface="Times New Roman" charset="0"/>
                <a:ea typeface="Times New Roman" charset="0"/>
                <a:cs typeface="Times New Roman" charset="0"/>
              </a:rPr>
              <a:t>Engineering Analysis &amp; Design </a:t>
            </a:r>
            <a:br>
              <a:rPr lang="en-US" b="1" dirty="0">
                <a:solidFill>
                  <a:srgbClr val="FF0000"/>
                </a:solidFill>
                <a:latin typeface="Times New Roman" charset="0"/>
                <a:ea typeface="Times New Roman" charset="0"/>
                <a:cs typeface="Times New Roman" charset="0"/>
              </a:rPr>
            </a:br>
            <a:r>
              <a:rPr lang="en-US" b="1" dirty="0">
                <a:solidFill>
                  <a:srgbClr val="FF0000"/>
                </a:solidFill>
                <a:latin typeface="Times New Roman" charset="0"/>
                <a:ea typeface="Times New Roman" charset="0"/>
                <a:cs typeface="Times New Roman" charset="0"/>
              </a:rPr>
              <a:t>(Modelling &amp; Simulation)</a:t>
            </a:r>
            <a:br>
              <a:rPr lang="en-IN" b="1" dirty="0">
                <a:solidFill>
                  <a:srgbClr val="FF0000"/>
                </a:solidFill>
                <a:latin typeface="Times New Roman" charset="0"/>
                <a:ea typeface="Times New Roman" charset="0"/>
                <a:cs typeface="Times New Roman" charset="0"/>
              </a:rPr>
            </a:br>
            <a:r>
              <a:rPr lang="en-IN" sz="2800" b="1" dirty="0">
                <a:solidFill>
                  <a:srgbClr val="002060"/>
                </a:solidFill>
                <a:latin typeface="Times New Roman" charset="0"/>
                <a:ea typeface="Times New Roman" charset="0"/>
                <a:cs typeface="Times New Roman" charset="0"/>
              </a:rPr>
              <a:t>Course Code: CO207</a:t>
            </a:r>
            <a:br>
              <a:rPr lang="en-IN" sz="2800" b="1" dirty="0">
                <a:solidFill>
                  <a:srgbClr val="002060"/>
                </a:solidFill>
                <a:latin typeface="Arial Rounded MT Bold" panose="020F0704030504030204" pitchFamily="34" charset="0"/>
              </a:rPr>
            </a:br>
            <a:br>
              <a:rPr lang="en-IN" sz="2800" b="1" dirty="0">
                <a:solidFill>
                  <a:srgbClr val="002060"/>
                </a:solidFill>
                <a:latin typeface="Arial Rounded MT Bold" panose="020F0704030504030204" pitchFamily="34" charset="0"/>
              </a:rPr>
            </a:br>
            <a:r>
              <a:rPr lang="en-IN" sz="4400" b="1" dirty="0">
                <a:solidFill>
                  <a:srgbClr val="7030A0"/>
                </a:solidFill>
                <a:latin typeface="Times New Roman" charset="0"/>
                <a:ea typeface="Times New Roman" charset="0"/>
                <a:cs typeface="Times New Roman" charset="0"/>
              </a:rPr>
              <a:t>Unit -2:Discrete Event Simulation</a:t>
            </a:r>
            <a:br>
              <a:rPr lang="en-IN" sz="2800" b="1" dirty="0">
                <a:solidFill>
                  <a:srgbClr val="002060"/>
                </a:solidFill>
                <a:latin typeface="Times New Roman" charset="0"/>
                <a:ea typeface="Times New Roman" charset="0"/>
                <a:cs typeface="Times New Roman" charset="0"/>
              </a:rPr>
            </a:br>
            <a:endParaRPr lang="en-IN" sz="2800" b="1" dirty="0">
              <a:solidFill>
                <a:srgbClr val="00B050"/>
              </a:solidFill>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1</a:t>
            </a:fld>
            <a:endParaRPr lang="en-IN"/>
          </a:p>
        </p:txBody>
      </p:sp>
    </p:spTree>
    <p:extLst>
      <p:ext uri="{BB962C8B-B14F-4D97-AF65-F5344CB8AC3E}">
        <p14:creationId xmlns:p14="http://schemas.microsoft.com/office/powerpoint/2010/main" val="1413000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22922"/>
          </a:xfrm>
          <a:solidFill>
            <a:srgbClr val="002060"/>
          </a:solidFill>
        </p:spPr>
        <p:txBody>
          <a:bodyPr>
            <a:normAutofit fontScale="90000"/>
          </a:bodyPr>
          <a:lstStyle/>
          <a:p>
            <a:r>
              <a:rPr lang="en-IN" b="1" dirty="0">
                <a:solidFill>
                  <a:schemeClr val="bg1"/>
                </a:solidFill>
                <a:latin typeface="Times New Roman" charset="0"/>
                <a:ea typeface="Times New Roman" charset="0"/>
                <a:cs typeface="Times New Roman"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10</a:t>
            </a:fld>
            <a:endParaRPr lang="en-IN"/>
          </a:p>
        </p:txBody>
      </p:sp>
      <p:sp>
        <p:nvSpPr>
          <p:cNvPr id="7" name="Content Placeholder 6"/>
          <p:cNvSpPr>
            <a:spLocks noGrp="1"/>
          </p:cNvSpPr>
          <p:nvPr>
            <p:ph idx="1"/>
          </p:nvPr>
        </p:nvSpPr>
        <p:spPr>
          <a:xfrm>
            <a:off x="838200" y="1319134"/>
            <a:ext cx="10515600" cy="4857829"/>
          </a:xfrm>
        </p:spPr>
        <p:txBody>
          <a:bodyPr>
            <a:normAutofit/>
          </a:bodyPr>
          <a:lstStyle/>
          <a:p>
            <a:pPr algn="just"/>
            <a:r>
              <a:rPr lang="en-US" sz="3200" dirty="0">
                <a:latin typeface="Times New Roman" charset="0"/>
                <a:ea typeface="Times New Roman" charset="0"/>
                <a:cs typeface="Times New Roman" charset="0"/>
              </a:rPr>
              <a:t>In the real world, many systems operate inherently in discrete time. For example, a digital computer is a typical discrete time system. </a:t>
            </a:r>
          </a:p>
          <a:p>
            <a:pPr algn="just"/>
            <a:r>
              <a:rPr lang="en-US" sz="3200" dirty="0">
                <a:latin typeface="Times New Roman" charset="0"/>
                <a:ea typeface="Times New Roman" charset="0"/>
                <a:cs typeface="Times New Roman" charset="0"/>
              </a:rPr>
              <a:t>A digital computer has an internal discrete time clock and instructions are executed when the clock ‘ticks’. For example, a CPU clocked at 1 GHz, which represents one billion cycles per second, theoretically executes one billion instructions in one second.</a:t>
            </a:r>
          </a:p>
          <a:p>
            <a:pPr algn="just"/>
            <a:endParaRPr lang="en-US" sz="3200" dirty="0">
              <a:latin typeface="Times New Roman" charset="0"/>
              <a:ea typeface="Times New Roman" charset="0"/>
              <a:cs typeface="Times New Roman" charset="0"/>
            </a:endParaRPr>
          </a:p>
          <a:p>
            <a:pPr algn="just"/>
            <a:endParaRPr lang="en-US" sz="3200" dirty="0"/>
          </a:p>
        </p:txBody>
      </p:sp>
    </p:spTree>
    <p:extLst>
      <p:ext uri="{BB962C8B-B14F-4D97-AF65-F5344CB8AC3E}">
        <p14:creationId xmlns:p14="http://schemas.microsoft.com/office/powerpoint/2010/main" val="1233563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r>
              <a:rPr lang="en-US" b="1" dirty="0">
                <a:solidFill>
                  <a:schemeClr val="bg1"/>
                </a:solidFill>
                <a:latin typeface="Times New Roman" charset="0"/>
                <a:ea typeface="Times New Roman" charset="0"/>
                <a:cs typeface="Times New Roman" charset="0"/>
              </a:rPr>
              <a:t>DES Example 1</a:t>
            </a:r>
            <a:endParaRPr lang="en-IN" b="1" dirty="0">
              <a:solidFill>
                <a:schemeClr val="bg1"/>
              </a:solidFill>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11</a:t>
            </a:fld>
            <a:endParaRPr lang="en-IN"/>
          </a:p>
        </p:txBody>
      </p:sp>
      <p:sp>
        <p:nvSpPr>
          <p:cNvPr id="7" name="Content Placeholder 6"/>
          <p:cNvSpPr>
            <a:spLocks noGrp="1"/>
          </p:cNvSpPr>
          <p:nvPr>
            <p:ph idx="1"/>
          </p:nvPr>
        </p:nvSpPr>
        <p:spPr>
          <a:xfrm>
            <a:off x="838200" y="1177636"/>
            <a:ext cx="10515600" cy="4999327"/>
          </a:xfrm>
        </p:spPr>
        <p:txBody>
          <a:bodyPr>
            <a:normAutofit/>
          </a:bodyPr>
          <a:lstStyle/>
          <a:p>
            <a:r>
              <a:rPr lang="en-US" dirty="0">
                <a:solidFill>
                  <a:schemeClr val="bg1"/>
                </a:solidFill>
                <a:latin typeface="Times New Roman" charset="0"/>
                <a:ea typeface="Times New Roman" charset="0"/>
                <a:cs typeface="Times New Roman" charset="0"/>
              </a:rPr>
              <a:t>Consider a service facility with a single server </a:t>
            </a:r>
            <a:br>
              <a:rPr lang="en-US" dirty="0">
                <a:solidFill>
                  <a:schemeClr val="bg1"/>
                </a:solidFill>
                <a:latin typeface="Times New Roman" charset="0"/>
                <a:ea typeface="Times New Roman" charset="0"/>
                <a:cs typeface="Times New Roman" charset="0"/>
              </a:rPr>
            </a:br>
            <a:r>
              <a:rPr lang="en-US" dirty="0">
                <a:latin typeface="Times New Roman" charset="0"/>
                <a:ea typeface="Times New Roman" charset="0"/>
                <a:cs typeface="Times New Roman" charset="0"/>
              </a:rPr>
              <a:t>Consider a service facility with a single server---e.g.  an information desk at an airport-for which we would like to estimate the (expected) average delay in queue (line) of arriving customers, where the delay in queue of a customer is the length of the time interval from the instant of his arrival at the facility to the instant he begins being served. </a:t>
            </a:r>
          </a:p>
          <a:p>
            <a:r>
              <a:rPr lang="en-US" dirty="0">
                <a:latin typeface="Times New Roman" charset="0"/>
                <a:ea typeface="Times New Roman" charset="0"/>
                <a:cs typeface="Times New Roman" charset="0"/>
              </a:rPr>
              <a:t>The status of the server, i.e., either idle or busy, the number of customers waiting in queue to be served (if any), and the time of arrival of each person waiting in queue. </a:t>
            </a:r>
          </a:p>
          <a:p>
            <a:r>
              <a:rPr lang="en-US" dirty="0">
                <a:latin typeface="Times New Roman" charset="0"/>
                <a:ea typeface="Times New Roman" charset="0"/>
                <a:cs typeface="Times New Roman" charset="0"/>
              </a:rPr>
              <a:t>The status of the server is needed to determine, upon a customer's arrival, whether the customer can be served immediately or must join the end of the queue. </a:t>
            </a: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9163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89548"/>
          </a:xfrm>
          <a:solidFill>
            <a:srgbClr val="002060"/>
          </a:solidFill>
        </p:spPr>
        <p:txBody>
          <a:bodyPr>
            <a:normAutofit fontScale="90000"/>
          </a:bodyPr>
          <a:lstStyle/>
          <a:p>
            <a:r>
              <a:rPr lang="en-IN" b="1" dirty="0">
                <a:solidFill>
                  <a:schemeClr val="bg1"/>
                </a:solidFill>
                <a:latin typeface="Times New Roman" charset="0"/>
                <a:ea typeface="Times New Roman" charset="0"/>
                <a:cs typeface="Times New Roman"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12</a:t>
            </a:fld>
            <a:endParaRPr lang="en-IN"/>
          </a:p>
        </p:txBody>
      </p:sp>
      <p:sp>
        <p:nvSpPr>
          <p:cNvPr id="7" name="Content Placeholder 6"/>
          <p:cNvSpPr>
            <a:spLocks noGrp="1"/>
          </p:cNvSpPr>
          <p:nvPr>
            <p:ph idx="1"/>
          </p:nvPr>
        </p:nvSpPr>
        <p:spPr>
          <a:xfrm>
            <a:off x="838200" y="1260764"/>
            <a:ext cx="10515600" cy="4916199"/>
          </a:xfrm>
        </p:spPr>
        <p:txBody>
          <a:bodyPr>
            <a:normAutofit fontScale="92500" lnSpcReduction="10000"/>
          </a:bodyPr>
          <a:lstStyle/>
          <a:p>
            <a:r>
              <a:rPr lang="en-US" dirty="0">
                <a:latin typeface="Times New Roman" charset="0"/>
                <a:ea typeface="Times New Roman" charset="0"/>
                <a:cs typeface="Times New Roman" charset="0"/>
              </a:rPr>
              <a:t>When the server completes serving a customer, the number of customers in the queue is used to determine whether the server will become idle or begin serving the first customer in the queue. </a:t>
            </a:r>
          </a:p>
          <a:p>
            <a:r>
              <a:rPr lang="en-US" dirty="0">
                <a:latin typeface="Times New Roman" charset="0"/>
                <a:ea typeface="Times New Roman" charset="0"/>
                <a:cs typeface="Times New Roman" charset="0"/>
              </a:rPr>
              <a:t>The time of arrival of a customer is needed to compute his delay in queue, which is the time he begins being served (which will be known) minus his time of arrival. </a:t>
            </a:r>
          </a:p>
          <a:p>
            <a:r>
              <a:rPr lang="en-US" dirty="0">
                <a:latin typeface="Times New Roman" charset="0"/>
                <a:ea typeface="Times New Roman" charset="0"/>
                <a:cs typeface="Times New Roman" charset="0"/>
              </a:rPr>
              <a:t>There are two types of events for this system: the arrival of a customer and the completion of service for a customer, which results in the customer's departure. </a:t>
            </a:r>
          </a:p>
          <a:p>
            <a:r>
              <a:rPr lang="en-US" dirty="0">
                <a:latin typeface="Times New Roman" charset="0"/>
                <a:ea typeface="Times New Roman" charset="0"/>
                <a:cs typeface="Times New Roman" charset="0"/>
              </a:rPr>
              <a:t>An arrival is an event since it causes the (state variable) server status to change from idle to busy or the (state variable) number of customers in the queue to increase by 1. Correspondingly, a departure is an event because it causes the server status to change from busy to idle or the number of customers in the queue to decrease by 1. </a:t>
            </a:r>
          </a:p>
        </p:txBody>
      </p:sp>
    </p:spTree>
    <p:extLst>
      <p:ext uri="{BB962C8B-B14F-4D97-AF65-F5344CB8AC3E}">
        <p14:creationId xmlns:p14="http://schemas.microsoft.com/office/powerpoint/2010/main" val="1705412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Times New Roman" charset="0"/>
                <a:ea typeface="Times New Roman" charset="0"/>
                <a:cs typeface="Times New Roman"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13</a:t>
            </a:fld>
            <a:endParaRPr lang="en-IN"/>
          </a:p>
        </p:txBody>
      </p:sp>
      <p:sp>
        <p:nvSpPr>
          <p:cNvPr id="7" name="Content Placeholder 6"/>
          <p:cNvSpPr>
            <a:spLocks noGrp="1"/>
          </p:cNvSpPr>
          <p:nvPr>
            <p:ph idx="4294967295"/>
          </p:nvPr>
        </p:nvSpPr>
        <p:spPr>
          <a:xfrm>
            <a:off x="1312984" y="1477108"/>
            <a:ext cx="10257693" cy="4699855"/>
          </a:xfrm>
        </p:spPr>
        <p:txBody>
          <a:bodyPr>
            <a:normAutofit lnSpcReduction="10000"/>
          </a:bodyPr>
          <a:lstStyle/>
          <a:p>
            <a:pPr marL="0" indent="0">
              <a:buNone/>
            </a:pPr>
            <a:r>
              <a:rPr lang="en-US" b="1" dirty="0">
                <a:latin typeface="Times New Roman" charset="0"/>
                <a:ea typeface="Times New Roman" charset="0"/>
                <a:cs typeface="Times New Roman" charset="0"/>
              </a:rPr>
              <a:t> Example 2</a:t>
            </a:r>
            <a:endParaRPr lang="en-US" dirty="0">
              <a:latin typeface="Times New Roman" charset="0"/>
              <a:ea typeface="Times New Roman" charset="0"/>
              <a:cs typeface="Times New Roman" charset="0"/>
            </a:endParaRPr>
          </a:p>
          <a:p>
            <a:pPr marL="0" indent="0">
              <a:buNone/>
            </a:pPr>
            <a:r>
              <a:rPr lang="en-US" dirty="0">
                <a:latin typeface="Times New Roman" charset="0"/>
                <a:ea typeface="Times New Roman" charset="0"/>
                <a:cs typeface="Times New Roman" charset="0"/>
              </a:rPr>
              <a:t> We assume a sheep farm that currently operates with 100 sheep. The sheep population growth rate is 5% per year. The objective of the study is to understand how the sheep population of the farm changes over time. Given that only the yearly growth rate of the sheep population is known, what we can study in this case is the change of stock population in each year, which is actually a discrete time process. First, some variables can be defined based on the above problem statement:</a:t>
            </a:r>
          </a:p>
          <a:p>
            <a:pPr marL="0" indent="0">
              <a:buNone/>
            </a:pPr>
            <a:r>
              <a:rPr lang="en-US" dirty="0">
                <a:latin typeface="Times New Roman" charset="0"/>
                <a:ea typeface="Times New Roman" charset="0"/>
                <a:cs typeface="Times New Roman" charset="0"/>
              </a:rPr>
              <a:t> • A variable representing time t, t ∈ {0, 1, 2, ...}. </a:t>
            </a:r>
          </a:p>
          <a:p>
            <a:pPr marL="0" indent="0">
              <a:buNone/>
            </a:pPr>
            <a:r>
              <a:rPr lang="en-US" dirty="0">
                <a:latin typeface="Times New Roman" charset="0"/>
                <a:ea typeface="Times New Roman" charset="0"/>
                <a:cs typeface="Times New Roman" charset="0"/>
              </a:rPr>
              <a:t> • A system state variable (x</a:t>
            </a:r>
            <a:r>
              <a:rPr lang="en-US" baseline="-25000" dirty="0">
                <a:latin typeface="Times New Roman" charset="0"/>
                <a:ea typeface="Times New Roman" charset="0"/>
                <a:cs typeface="Times New Roman" charset="0"/>
              </a:rPr>
              <a:t>t</a:t>
            </a:r>
            <a:r>
              <a:rPr lang="en-US" dirty="0">
                <a:latin typeface="Times New Roman" charset="0"/>
                <a:ea typeface="Times New Roman" charset="0"/>
                <a:cs typeface="Times New Roman" charset="0"/>
              </a:rPr>
              <a:t>), which is the sheep population size in</a:t>
            </a:r>
          </a:p>
          <a:p>
            <a:pPr marL="0" indent="0">
              <a:buNone/>
            </a:pPr>
            <a:r>
              <a:rPr lang="en-US" dirty="0">
                <a:latin typeface="Times New Roman" charset="0"/>
                <a:ea typeface="Times New Roman" charset="0"/>
                <a:cs typeface="Times New Roman" charset="0"/>
              </a:rPr>
              <a:t>    year  t.</a:t>
            </a: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4467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14</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stretch>
            <a:fillRect/>
          </a:stretch>
        </p:blipFill>
        <p:spPr>
          <a:xfrm>
            <a:off x="3632200" y="838200"/>
            <a:ext cx="4927600" cy="5181600"/>
          </a:xfrm>
          <a:prstGeom prst="rect">
            <a:avLst/>
          </a:prstGeom>
        </p:spPr>
      </p:pic>
    </p:spTree>
    <p:extLst>
      <p:ext uri="{BB962C8B-B14F-4D97-AF65-F5344CB8AC3E}">
        <p14:creationId xmlns:p14="http://schemas.microsoft.com/office/powerpoint/2010/main" val="441059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15</a:t>
            </a:fld>
            <a:endParaRPr lang="en-IN"/>
          </a:p>
        </p:txBody>
      </p:sp>
      <p:sp>
        <p:nvSpPr>
          <p:cNvPr id="7" name="Content Placeholder 6"/>
          <p:cNvSpPr>
            <a:spLocks noGrp="1"/>
          </p:cNvSpPr>
          <p:nvPr>
            <p:ph idx="4294967295"/>
          </p:nvPr>
        </p:nvSpPr>
        <p:spPr>
          <a:xfrm>
            <a:off x="773722" y="1125415"/>
            <a:ext cx="11113478" cy="5051548"/>
          </a:xfrm>
        </p:spPr>
        <p:txBody>
          <a:bodyPr>
            <a:normAutofit fontScale="70000" lnSpcReduction="20000"/>
          </a:bodyPr>
          <a:lstStyle/>
          <a:p>
            <a:pPr algn="just">
              <a:buFont typeface="Wingdings" charset="2"/>
              <a:buChar char="v"/>
            </a:pPr>
            <a:r>
              <a:rPr lang="en-US" dirty="0">
                <a:latin typeface="Times New Roman" charset="0"/>
                <a:ea typeface="Times New Roman" charset="0"/>
                <a:cs typeface="Times New Roman" charset="0"/>
              </a:rPr>
              <a:t>For year 0, the initial sheep population size is 100, which can be denoted by x</a:t>
            </a:r>
            <a:r>
              <a:rPr lang="en-US" baseline="-25000" dirty="0">
                <a:latin typeface="Times New Roman" charset="0"/>
                <a:ea typeface="Times New Roman" charset="0"/>
                <a:cs typeface="Times New Roman" charset="0"/>
              </a:rPr>
              <a:t>0 </a:t>
            </a:r>
            <a:r>
              <a:rPr lang="en-US" dirty="0">
                <a:latin typeface="Times New Roman" charset="0"/>
                <a:ea typeface="Times New Roman" charset="0"/>
                <a:cs typeface="Times New Roman" charset="0"/>
              </a:rPr>
              <a:t>= 100. </a:t>
            </a:r>
          </a:p>
          <a:p>
            <a:pPr algn="just">
              <a:buFont typeface="Wingdings" charset="2"/>
              <a:buChar char="v"/>
            </a:pPr>
            <a:r>
              <a:rPr lang="en-US" dirty="0">
                <a:latin typeface="Times New Roman" charset="0"/>
                <a:ea typeface="Times New Roman" charset="0"/>
                <a:cs typeface="Times New Roman" charset="0"/>
              </a:rPr>
              <a:t> x</a:t>
            </a:r>
            <a:r>
              <a:rPr lang="en-US" baseline="-25000" dirty="0">
                <a:latin typeface="Times New Roman" charset="0"/>
                <a:ea typeface="Times New Roman" charset="0"/>
                <a:cs typeface="Times New Roman" charset="0"/>
              </a:rPr>
              <a:t>t</a:t>
            </a:r>
            <a:r>
              <a:rPr lang="en-US" dirty="0">
                <a:latin typeface="Times New Roman" charset="0"/>
                <a:ea typeface="Times New Roman" charset="0"/>
                <a:cs typeface="Times New Roman" charset="0"/>
              </a:rPr>
              <a:t> is the population size of year t, then the population size of the next year is x</a:t>
            </a:r>
            <a:r>
              <a:rPr lang="en-US" baseline="-25000" dirty="0">
                <a:latin typeface="Times New Roman" charset="0"/>
                <a:ea typeface="Times New Roman" charset="0"/>
                <a:cs typeface="Times New Roman" charset="0"/>
              </a:rPr>
              <a:t>t+1</a:t>
            </a:r>
            <a:r>
              <a:rPr lang="en-US" dirty="0">
                <a:latin typeface="Times New Roman" charset="0"/>
                <a:ea typeface="Times New Roman" charset="0"/>
                <a:cs typeface="Times New Roman" charset="0"/>
              </a:rPr>
              <a:t>   </a:t>
            </a:r>
          </a:p>
          <a:p>
            <a:pPr algn="just">
              <a:buFont typeface="Wingdings" charset="2"/>
              <a:buChar char="v"/>
            </a:pPr>
            <a:r>
              <a:rPr lang="en-US" dirty="0">
                <a:latin typeface="Times New Roman" charset="0"/>
                <a:ea typeface="Times New Roman" charset="0"/>
                <a:cs typeface="Times New Roman" charset="0"/>
              </a:rPr>
              <a:t> The yearly population growth rate (r), which equals 5%.</a:t>
            </a:r>
          </a:p>
          <a:p>
            <a:pPr marL="0" indent="0" algn="just">
              <a:buNone/>
            </a:pPr>
            <a:endParaRPr lang="en-US" dirty="0">
              <a:latin typeface="Times New Roman" charset="0"/>
              <a:ea typeface="Times New Roman" charset="0"/>
              <a:cs typeface="Times New Roman" charset="0"/>
            </a:endParaRPr>
          </a:p>
          <a:p>
            <a:pPr marL="0" indent="0" algn="just">
              <a:buNone/>
            </a:pPr>
            <a:r>
              <a:rPr lang="en-US" dirty="0">
                <a:latin typeface="Times New Roman" charset="0"/>
                <a:ea typeface="Times New Roman" charset="0"/>
                <a:cs typeface="Times New Roman" charset="0"/>
              </a:rPr>
              <a:t>The relationship between the population size in the current year and the next year can be easily constructed using the growth rate, r, as below:</a:t>
            </a:r>
          </a:p>
          <a:p>
            <a:pPr marL="0" indent="0" algn="just">
              <a:buNone/>
            </a:pP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x</a:t>
            </a:r>
            <a:r>
              <a:rPr lang="mr-IN" baseline="-25000" dirty="0">
                <a:latin typeface="Times New Roman" charset="0"/>
                <a:ea typeface="Times New Roman" charset="0"/>
                <a:cs typeface="Times New Roman" charset="0"/>
              </a:rPr>
              <a:t>t+1</a:t>
            </a:r>
            <a:r>
              <a:rPr lang="mr-IN" dirty="0">
                <a:latin typeface="Times New Roman" charset="0"/>
                <a:ea typeface="Times New Roman" charset="0"/>
                <a:cs typeface="Times New Roman" charset="0"/>
              </a:rPr>
              <a:t> = </a:t>
            </a:r>
            <a:r>
              <a:rPr lang="en-US" dirty="0">
                <a:latin typeface="Times New Roman" charset="0"/>
                <a:ea typeface="Times New Roman" charset="0"/>
                <a:cs typeface="Times New Roman" charset="0"/>
              </a:rPr>
              <a:t>x</a:t>
            </a:r>
            <a:r>
              <a:rPr lang="en-US" baseline="-25000" dirty="0">
                <a:latin typeface="Times New Roman" charset="0"/>
                <a:ea typeface="Times New Roman" charset="0"/>
                <a:cs typeface="Times New Roman" charset="0"/>
              </a:rPr>
              <a:t>t</a:t>
            </a:r>
            <a:r>
              <a:rPr lang="mr-IN" dirty="0">
                <a:latin typeface="Times New Roman" charset="0"/>
                <a:ea typeface="Times New Roman" charset="0"/>
                <a:cs typeface="Times New Roman" charset="0"/>
              </a:rPr>
              <a:t> + </a:t>
            </a:r>
            <a:r>
              <a:rPr lang="mr-IN" dirty="0" err="1">
                <a:latin typeface="Times New Roman" charset="0"/>
                <a:ea typeface="Times New Roman" charset="0"/>
                <a:cs typeface="Times New Roman" charset="0"/>
              </a:rPr>
              <a:t>r</a:t>
            </a:r>
            <a:r>
              <a:rPr lang="mr-IN"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 x</a:t>
            </a:r>
            <a:r>
              <a:rPr lang="en-US" baseline="-25000" dirty="0">
                <a:latin typeface="Times New Roman" charset="0"/>
                <a:ea typeface="Times New Roman" charset="0"/>
                <a:cs typeface="Times New Roman" charset="0"/>
              </a:rPr>
              <a:t>t</a:t>
            </a:r>
          </a:p>
          <a:p>
            <a:pPr marL="0" indent="0" algn="just">
              <a:buNone/>
            </a:pPr>
            <a:r>
              <a:rPr lang="en-US" dirty="0">
                <a:latin typeface="Times New Roman" charset="0"/>
                <a:ea typeface="Times New Roman" charset="0"/>
                <a:cs typeface="Times New Roman" charset="0"/>
              </a:rPr>
              <a:t>This equation describes how the system state x changes occur at discrete time steps. Considering the initial population (x</a:t>
            </a:r>
            <a:r>
              <a:rPr lang="en-US" baseline="-25000" dirty="0">
                <a:latin typeface="Times New Roman" charset="0"/>
                <a:ea typeface="Times New Roman" charset="0"/>
                <a:cs typeface="Times New Roman" charset="0"/>
              </a:rPr>
              <a:t>0</a:t>
            </a:r>
            <a:r>
              <a:rPr lang="en-US" dirty="0">
                <a:latin typeface="Times New Roman" charset="0"/>
                <a:ea typeface="Times New Roman" charset="0"/>
                <a:cs typeface="Times New Roman" charset="0"/>
              </a:rPr>
              <a:t>= 100) and the growth rate (r = 5%) and we can obtain the yearly sheep population size, as illustrated in Table 8.1.</a:t>
            </a:r>
          </a:p>
          <a:p>
            <a:pPr marL="0" indent="0" algn="just">
              <a:buNone/>
            </a:pPr>
            <a:r>
              <a:rPr lang="en-US" dirty="0">
                <a:latin typeface="Times New Roman" charset="0"/>
                <a:ea typeface="Times New Roman" charset="0"/>
                <a:cs typeface="Times New Roman" charset="0"/>
              </a:rPr>
              <a:t>We can clearly see in this example how variables – the sheep population (x</a:t>
            </a:r>
            <a:r>
              <a:rPr lang="en-US" baseline="-25000" dirty="0">
                <a:latin typeface="Times New Roman" charset="0"/>
                <a:ea typeface="Times New Roman" charset="0"/>
                <a:cs typeface="Times New Roman" charset="0"/>
              </a:rPr>
              <a:t>t</a:t>
            </a:r>
            <a:r>
              <a:rPr lang="en-US" dirty="0">
                <a:latin typeface="Times New Roman" charset="0"/>
                <a:ea typeface="Times New Roman" charset="0"/>
                <a:cs typeface="Times New Roman" charset="0"/>
              </a:rPr>
              <a:t>), the input (yearly growth rate r) and the output (yearly increment of sheep population (x</a:t>
            </a:r>
            <a:r>
              <a:rPr lang="en-US" baseline="-25000" dirty="0">
                <a:latin typeface="Times New Roman" charset="0"/>
                <a:ea typeface="Times New Roman" charset="0"/>
                <a:cs typeface="Times New Roman" charset="0"/>
              </a:rPr>
              <a:t>t</a:t>
            </a:r>
            <a:r>
              <a:rPr lang="en-US" dirty="0">
                <a:latin typeface="Times New Roman" charset="0"/>
                <a:ea typeface="Times New Roman" charset="0"/>
                <a:cs typeface="Times New Roman" charset="0"/>
              </a:rPr>
              <a:t> × r) – are defined only for discrete time points, t. Therefore, the sheep population of the farm in this example can be viewed as a discrete time system. Based on this example, the definition of a discrete time system can be given as follows:</a:t>
            </a:r>
          </a:p>
          <a:p>
            <a:pPr marL="0" indent="0" algn="just">
              <a:buNone/>
            </a:pPr>
            <a:r>
              <a:rPr lang="en-US" dirty="0">
                <a:latin typeface="Times New Roman" charset="0"/>
                <a:ea typeface="Times New Roman" charset="0"/>
                <a:cs typeface="Times New Roman" charset="0"/>
              </a:rPr>
              <a:t>A discrete time system is a system for which the state, input, and output variables are defined only for discrete moments in time.</a:t>
            </a:r>
          </a:p>
          <a:p>
            <a:pPr marL="0" indent="0" algn="just">
              <a:buNone/>
            </a:pPr>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2944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charset="0"/>
                <a:ea typeface="Times New Roman" charset="0"/>
                <a:cs typeface="Times New Roman" charset="0"/>
              </a:rPr>
              <a:t>Discrete Time System and Modelling</a:t>
            </a:r>
            <a:endParaRPr lang="en-IN" b="1" dirty="0">
              <a:solidFill>
                <a:schemeClr val="bg1"/>
              </a:solidFill>
              <a:latin typeface="Times New Roman" charset="0"/>
              <a:ea typeface="Times New Roman" charset="0"/>
              <a:cs typeface="Times New Roman" charset="0"/>
            </a:endParaRPr>
          </a:p>
        </p:txBody>
      </p:sp>
      <p:sp>
        <p:nvSpPr>
          <p:cNvPr id="7" name="Content Placeholder 6"/>
          <p:cNvSpPr>
            <a:spLocks noGrp="1"/>
          </p:cNvSpPr>
          <p:nvPr>
            <p:ph idx="1"/>
          </p:nvPr>
        </p:nvSpPr>
        <p:spPr>
          <a:xfrm>
            <a:off x="479684" y="1094509"/>
            <a:ext cx="10874115" cy="5082454"/>
          </a:xfrm>
        </p:spPr>
        <p:txBody>
          <a:bodyPr>
            <a:normAutofit/>
          </a:bodyPr>
          <a:lstStyle/>
          <a:p>
            <a:pPr marL="0" indent="0" algn="just">
              <a:buNone/>
            </a:pPr>
            <a:r>
              <a:rPr lang="en-US" sz="2400" dirty="0">
                <a:latin typeface="Times New Roman" charset="0"/>
                <a:ea typeface="Times New Roman" charset="0"/>
                <a:cs typeface="Times New Roman" charset="0"/>
              </a:rPr>
              <a:t>By the definition, the time domain of a </a:t>
            </a:r>
            <a:r>
              <a:rPr lang="en-US" sz="2400" b="1" dirty="0">
                <a:latin typeface="Times New Roman" charset="0"/>
                <a:ea typeface="Times New Roman" charset="0"/>
                <a:cs typeface="Times New Roman" charset="0"/>
              </a:rPr>
              <a:t>discrete time system </a:t>
            </a:r>
            <a:r>
              <a:rPr lang="en-US" sz="2400" dirty="0">
                <a:latin typeface="Times New Roman" charset="0"/>
                <a:ea typeface="Times New Roman" charset="0"/>
                <a:cs typeface="Times New Roman" charset="0"/>
              </a:rPr>
              <a:t>is discrete. This means that the spacing between successive time points may be arbitrary or uniform. In the sheep farm example, the time space, t, was divided uniformly into years: t ∈ {0, 1, 2, ...}. However, time can also be partitioned using arbitrary intervals, as in the case of discrete event systems, where the system clock ticks at the time point when a particular event happens. Hence, from this point of view, a discrete event system is a special case of a discrete time system.</a:t>
            </a:r>
          </a:p>
          <a:p>
            <a:pPr marL="0" indent="0" algn="just">
              <a:buNone/>
            </a:pPr>
            <a:endParaRPr lang="en-US" sz="2400" dirty="0">
              <a:latin typeface="Times New Roman" charset="0"/>
              <a:ea typeface="Times New Roman" charset="0"/>
              <a:cs typeface="Times New Roman" charset="0"/>
            </a:endParaRPr>
          </a:p>
          <a:p>
            <a:pPr marL="0" indent="0" algn="just">
              <a:buNone/>
            </a:pPr>
            <a:r>
              <a:rPr lang="en-US" sz="2400" dirty="0">
                <a:latin typeface="Times New Roman" charset="0"/>
                <a:ea typeface="Times New Roman" charset="0"/>
                <a:cs typeface="Times New Roman" charset="0"/>
              </a:rPr>
              <a:t>To model and simulate a discrete time system, a particular type of simulation – called discrete time simulation (DTS) – is typically employed. The resultant DTS will use a </a:t>
            </a:r>
            <a:r>
              <a:rPr lang="en-US" sz="2400" b="1" dirty="0">
                <a:latin typeface="Times New Roman" charset="0"/>
                <a:ea typeface="Times New Roman" charset="0"/>
                <a:cs typeface="Times New Roman" charset="0"/>
              </a:rPr>
              <a:t>time-advancing mechanism</a:t>
            </a:r>
            <a:r>
              <a:rPr lang="en-US" sz="2400" dirty="0">
                <a:latin typeface="Times New Roman" charset="0"/>
                <a:ea typeface="Times New Roman" charset="0"/>
                <a:cs typeface="Times New Roman" charset="0"/>
              </a:rPr>
              <a:t> that can be either a </a:t>
            </a:r>
            <a:r>
              <a:rPr lang="en-US" sz="2400" b="1" dirty="0">
                <a:latin typeface="Times New Roman" charset="0"/>
                <a:ea typeface="Times New Roman" charset="0"/>
                <a:cs typeface="Times New Roman" charset="0"/>
              </a:rPr>
              <a:t>fixed-increment time-advancing mechanism (uniform spacing)</a:t>
            </a:r>
            <a:r>
              <a:rPr lang="en-US" sz="2400" dirty="0">
                <a:latin typeface="Times New Roman" charset="0"/>
                <a:ea typeface="Times New Roman" charset="0"/>
                <a:cs typeface="Times New Roman" charset="0"/>
              </a:rPr>
              <a:t> or a </a:t>
            </a:r>
            <a:r>
              <a:rPr lang="en-US" sz="2400" b="1" dirty="0">
                <a:latin typeface="Times New Roman" charset="0"/>
                <a:ea typeface="Times New Roman" charset="0"/>
                <a:cs typeface="Times New Roman" charset="0"/>
              </a:rPr>
              <a:t>next-event time-advancing mechanism (arbitrary)</a:t>
            </a:r>
            <a:r>
              <a:rPr lang="en-US" sz="2400" dirty="0">
                <a:latin typeface="Times New Roman" charset="0"/>
                <a:ea typeface="Times New Roman" charset="0"/>
                <a:cs typeface="Times New Roman" charset="0"/>
              </a:rPr>
              <a:t> due to the discrete nature of the real-world system to be simulated.</a:t>
            </a:r>
          </a:p>
        </p:txBody>
      </p:sp>
      <p:sp>
        <p:nvSpPr>
          <p:cNvPr id="4" name="Slide Number Placeholder 3"/>
          <p:cNvSpPr>
            <a:spLocks noGrp="1"/>
          </p:cNvSpPr>
          <p:nvPr>
            <p:ph type="sldNum" sz="quarter" idx="12"/>
          </p:nvPr>
        </p:nvSpPr>
        <p:spPr/>
        <p:txBody>
          <a:bodyPr/>
          <a:lstStyle/>
          <a:p>
            <a:fld id="{665AE4C4-D3AC-47CA-82DE-E78F1BF6BAF1}" type="slidenum">
              <a:rPr lang="en-IN" smtClean="0"/>
              <a:t>16</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37480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17</a:t>
            </a:fld>
            <a:endParaRPr lang="en-IN"/>
          </a:p>
        </p:txBody>
      </p:sp>
      <p:sp>
        <p:nvSpPr>
          <p:cNvPr id="7" name="Content Placeholder 6"/>
          <p:cNvSpPr>
            <a:spLocks noGrp="1"/>
          </p:cNvSpPr>
          <p:nvPr>
            <p:ph idx="4294967295"/>
          </p:nvPr>
        </p:nvSpPr>
        <p:spPr>
          <a:xfrm>
            <a:off x="344774" y="1172308"/>
            <a:ext cx="11377534" cy="5004655"/>
          </a:xfrm>
        </p:spPr>
        <p:txBody>
          <a:bodyPr>
            <a:normAutofit fontScale="70000" lnSpcReduction="20000"/>
          </a:bodyPr>
          <a:lstStyle/>
          <a:p>
            <a:pPr marL="0" indent="0" algn="just">
              <a:buNone/>
            </a:pPr>
            <a:r>
              <a:rPr lang="en-US" dirty="0">
                <a:latin typeface="Times New Roman" charset="0"/>
                <a:ea typeface="Times New Roman" charset="0"/>
                <a:cs typeface="Times New Roman" charset="0"/>
              </a:rPr>
              <a:t>At each simulation clock tick, the state of a discrete time system may be changed by its input and may produce some output, with a subsequent effect. The system state, input, and output are measurable variables of the system; thus, we can collect the data by taking measurements at specific time points over a period, such as the share prices in a stock market each day, the sheep population of a farm at the beginning of a year and the voltage and currents of an electric circuit.</a:t>
            </a:r>
          </a:p>
          <a:p>
            <a:pPr marL="0" indent="0" algn="just">
              <a:buNone/>
            </a:pPr>
            <a:r>
              <a:rPr lang="en-US" dirty="0">
                <a:latin typeface="Times New Roman" charset="0"/>
                <a:ea typeface="Times New Roman" charset="0"/>
                <a:cs typeface="Times New Roman" charset="0"/>
              </a:rPr>
              <a:t>Let us consider that the input variable, u, is a function of time:   </a:t>
            </a:r>
          </a:p>
          <a:p>
            <a:pPr marL="0" indent="0" algn="just">
              <a:buNone/>
            </a:pPr>
            <a:r>
              <a:rPr lang="en-US" dirty="0">
                <a:latin typeface="Times New Roman" charset="0"/>
                <a:ea typeface="Times New Roman" charset="0"/>
                <a:cs typeface="Times New Roman" charset="0"/>
              </a:rPr>
              <a:t>	u(</a:t>
            </a:r>
            <a:r>
              <a:rPr lang="en-US" dirty="0" err="1">
                <a:latin typeface="Times New Roman" charset="0"/>
                <a:ea typeface="Times New Roman" charset="0"/>
                <a:cs typeface="Times New Roman" charset="0"/>
              </a:rPr>
              <a:t>t</a:t>
            </a:r>
            <a:r>
              <a:rPr lang="en-US" baseline="-25000" dirty="0" err="1">
                <a:latin typeface="Times New Roman" charset="0"/>
                <a:ea typeface="Times New Roman" charset="0"/>
                <a:cs typeface="Times New Roman" charset="0"/>
              </a:rPr>
              <a:t>k</a:t>
            </a:r>
            <a:r>
              <a:rPr lang="en-US" dirty="0">
                <a:latin typeface="Times New Roman" charset="0"/>
                <a:ea typeface="Times New Roman" charset="0"/>
                <a:cs typeface="Times New Roman" charset="0"/>
              </a:rPr>
              <a:t>)=   {u</a:t>
            </a:r>
            <a:r>
              <a:rPr lang="en-US" baseline="-25000" dirty="0">
                <a:latin typeface="Times New Roman" charset="0"/>
                <a:ea typeface="Times New Roman" charset="0"/>
                <a:cs typeface="Times New Roman" charset="0"/>
              </a:rPr>
              <a:t>1</a:t>
            </a: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t</a:t>
            </a:r>
            <a:r>
              <a:rPr lang="en-US" baseline="-25000" dirty="0" err="1">
                <a:latin typeface="Times New Roman" charset="0"/>
                <a:ea typeface="Times New Roman" charset="0"/>
                <a:cs typeface="Times New Roman" charset="0"/>
              </a:rPr>
              <a:t>k</a:t>
            </a:r>
            <a:r>
              <a:rPr lang="en-US" dirty="0">
                <a:latin typeface="Times New Roman" charset="0"/>
                <a:ea typeface="Times New Roman" charset="0"/>
                <a:cs typeface="Times New Roman" charset="0"/>
              </a:rPr>
              <a:t>), u</a:t>
            </a:r>
            <a:r>
              <a:rPr lang="en-US" baseline="-25000" dirty="0">
                <a:latin typeface="Times New Roman" charset="0"/>
                <a:ea typeface="Times New Roman" charset="0"/>
                <a:cs typeface="Times New Roman" charset="0"/>
              </a:rPr>
              <a:t>2</a:t>
            </a: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t</a:t>
            </a:r>
            <a:r>
              <a:rPr lang="en-US" baseline="-25000" dirty="0" err="1">
                <a:latin typeface="Times New Roman" charset="0"/>
                <a:ea typeface="Times New Roman" charset="0"/>
                <a:cs typeface="Times New Roman" charset="0"/>
              </a:rPr>
              <a:t>k</a:t>
            </a:r>
            <a:r>
              <a:rPr lang="en-US" dirty="0">
                <a:latin typeface="Times New Roman" charset="0"/>
                <a:ea typeface="Times New Roman" charset="0"/>
                <a:cs typeface="Times New Roman" charset="0"/>
              </a:rPr>
              <a:t>), ..., u</a:t>
            </a:r>
            <a:r>
              <a:rPr lang="en-US" baseline="-25000" dirty="0">
                <a:latin typeface="Times New Roman" charset="0"/>
                <a:ea typeface="Times New Roman" charset="0"/>
                <a:cs typeface="Times New Roman" charset="0"/>
              </a:rPr>
              <a:t>p</a:t>
            </a: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t</a:t>
            </a:r>
            <a:r>
              <a:rPr lang="en-US" baseline="-25000" dirty="0" err="1">
                <a:latin typeface="Times New Roman" charset="0"/>
                <a:ea typeface="Times New Roman" charset="0"/>
                <a:cs typeface="Times New Roman" charset="0"/>
              </a:rPr>
              <a:t>k</a:t>
            </a:r>
            <a:r>
              <a:rPr lang="en-US" dirty="0">
                <a:latin typeface="Times New Roman" charset="0"/>
                <a:ea typeface="Times New Roman" charset="0"/>
                <a:cs typeface="Times New Roman" charset="0"/>
              </a:rPr>
              <a:t>)},    k ∈ {0, 1, 2, ..., n}.</a:t>
            </a:r>
          </a:p>
          <a:p>
            <a:pPr marL="0" indent="0" algn="just">
              <a:buNone/>
            </a:pPr>
            <a:r>
              <a:rPr lang="en-US" dirty="0">
                <a:latin typeface="Times New Roman" charset="0"/>
                <a:ea typeface="Times New Roman" charset="0"/>
                <a:cs typeface="Times New Roman" charset="0"/>
              </a:rPr>
              <a:t>The initial state can be represented as in the following equation: </a:t>
            </a:r>
          </a:p>
          <a:p>
            <a:pPr marL="0" indent="0" algn="just">
              <a:buNone/>
            </a:pPr>
            <a:r>
              <a:rPr lang="en-US" dirty="0">
                <a:latin typeface="Times New Roman" charset="0"/>
                <a:ea typeface="Times New Roman" charset="0"/>
                <a:cs typeface="Times New Roman" charset="0"/>
              </a:rPr>
              <a:t>                    x(t</a:t>
            </a:r>
            <a:r>
              <a:rPr lang="en-US" baseline="-25000" dirty="0">
                <a:latin typeface="Times New Roman" charset="0"/>
                <a:ea typeface="Times New Roman" charset="0"/>
                <a:cs typeface="Times New Roman" charset="0"/>
              </a:rPr>
              <a:t>0</a:t>
            </a:r>
            <a:r>
              <a:rPr lang="en-US" dirty="0">
                <a:latin typeface="Times New Roman" charset="0"/>
                <a:ea typeface="Times New Roman" charset="0"/>
                <a:cs typeface="Times New Roman" charset="0"/>
              </a:rPr>
              <a:t>) = x</a:t>
            </a:r>
            <a:r>
              <a:rPr lang="en-US" baseline="-25000" dirty="0">
                <a:latin typeface="Times New Roman" charset="0"/>
                <a:ea typeface="Times New Roman" charset="0"/>
                <a:cs typeface="Times New Roman" charset="0"/>
              </a:rPr>
              <a:t>0</a:t>
            </a:r>
            <a:r>
              <a:rPr lang="en-US" dirty="0">
                <a:latin typeface="Times New Roman" charset="0"/>
                <a:ea typeface="Times New Roman" charset="0"/>
                <a:cs typeface="Times New Roman" charset="0"/>
              </a:rPr>
              <a:t>.</a:t>
            </a:r>
          </a:p>
          <a:p>
            <a:pPr marL="0" indent="0" algn="just">
              <a:buNone/>
            </a:pPr>
            <a:r>
              <a:rPr lang="en-US" dirty="0">
                <a:latin typeface="Times New Roman" charset="0"/>
                <a:ea typeface="Times New Roman" charset="0"/>
                <a:cs typeface="Times New Roman" charset="0"/>
              </a:rPr>
              <a:t>We note that the initial state does not depend on the input variable, while all other states do. The state of the system at time (t</a:t>
            </a:r>
            <a:r>
              <a:rPr lang="en-US" baseline="-25000" dirty="0">
                <a:latin typeface="Times New Roman" charset="0"/>
                <a:ea typeface="Times New Roman" charset="0"/>
                <a:cs typeface="Times New Roman" charset="0"/>
              </a:rPr>
              <a:t>k+1</a:t>
            </a:r>
            <a:r>
              <a:rPr lang="en-US" dirty="0">
                <a:latin typeface="Times New Roman" charset="0"/>
                <a:ea typeface="Times New Roman" charset="0"/>
                <a:cs typeface="Times New Roman" charset="0"/>
              </a:rPr>
              <a:t>) is a time function of the input variables and the system state at the previous time point (t</a:t>
            </a:r>
            <a:r>
              <a:rPr lang="en-US" baseline="-25000" dirty="0">
                <a:latin typeface="Times New Roman" charset="0"/>
                <a:ea typeface="Times New Roman" charset="0"/>
                <a:cs typeface="Times New Roman" charset="0"/>
              </a:rPr>
              <a:t>k</a:t>
            </a:r>
            <a:r>
              <a:rPr lang="en-US" dirty="0">
                <a:latin typeface="Times New Roman" charset="0"/>
                <a:ea typeface="Times New Roman" charset="0"/>
                <a:cs typeface="Times New Roman" charset="0"/>
              </a:rPr>
              <a:t>):</a:t>
            </a:r>
          </a:p>
          <a:p>
            <a:pPr marL="0" indent="0" algn="just">
              <a:buNone/>
            </a:pPr>
            <a:r>
              <a:rPr lang="en-US" dirty="0">
                <a:latin typeface="Times New Roman" charset="0"/>
                <a:ea typeface="Times New Roman" charset="0"/>
                <a:cs typeface="Times New Roman" charset="0"/>
              </a:rPr>
              <a:t>	</a:t>
            </a:r>
            <a:r>
              <a:rPr lang="mr-IN" dirty="0" err="1">
                <a:latin typeface="Times New Roman" charset="0"/>
                <a:ea typeface="Times New Roman" charset="0"/>
                <a:cs typeface="Times New Roman" charset="0"/>
              </a:rPr>
              <a:t>x</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k+1</a:t>
            </a:r>
            <a:r>
              <a:rPr lang="mr-IN" dirty="0">
                <a:latin typeface="Times New Roman" charset="0"/>
                <a:ea typeface="Times New Roman" charset="0"/>
                <a:cs typeface="Times New Roman" charset="0"/>
              </a:rPr>
              <a:t>) = </a:t>
            </a:r>
            <a:r>
              <a:rPr lang="mr-IN" dirty="0" err="1">
                <a:latin typeface="Times New Roman" charset="0"/>
                <a:ea typeface="Times New Roman" charset="0"/>
                <a:cs typeface="Times New Roman" charset="0"/>
              </a:rPr>
              <a:t>f</a:t>
            </a:r>
            <a:r>
              <a:rPr lang="mr-IN" dirty="0">
                <a:latin typeface="Times New Roman" charset="0"/>
                <a:ea typeface="Times New Roman" charset="0"/>
                <a:cs typeface="Times New Roman" charset="0"/>
              </a:rPr>
              <a:t>(</a:t>
            </a:r>
            <a:r>
              <a:rPr lang="mr-IN" dirty="0" err="1">
                <a:latin typeface="Times New Roman" charset="0"/>
                <a:ea typeface="Times New Roman" charset="0"/>
                <a:cs typeface="Times New Roman" charset="0"/>
              </a:rPr>
              <a:t>x</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 </a:t>
            </a:r>
            <a:r>
              <a:rPr lang="mr-IN" dirty="0" err="1">
                <a:latin typeface="Times New Roman" charset="0"/>
                <a:ea typeface="Times New Roman" charset="0"/>
                <a:cs typeface="Times New Roman" charset="0"/>
              </a:rPr>
              <a:t>u</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 </a:t>
            </a:r>
            <a:r>
              <a:rPr lang="mr-IN" dirty="0" err="1">
                <a:latin typeface="Times New Roman" charset="0"/>
                <a:ea typeface="Times New Roman" charset="0"/>
                <a:cs typeface="Times New Roman" charset="0"/>
              </a:rPr>
              <a:t>k</a:t>
            </a:r>
            <a:r>
              <a:rPr lang="mr-IN" dirty="0">
                <a:latin typeface="Times New Roman" charset="0"/>
                <a:ea typeface="Times New Roman" charset="0"/>
                <a:cs typeface="Times New Roman" charset="0"/>
              </a:rPr>
              <a:t> ∈ {0, 1, 2, ..., </a:t>
            </a:r>
            <a:r>
              <a:rPr lang="mr-IN" dirty="0" err="1">
                <a:latin typeface="Times New Roman" charset="0"/>
                <a:ea typeface="Times New Roman" charset="0"/>
                <a:cs typeface="Times New Roman" charset="0"/>
              </a:rPr>
              <a:t>n</a:t>
            </a:r>
            <a:r>
              <a:rPr lang="mr-IN" dirty="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a:p>
            <a:pPr marL="0" indent="0" algn="just">
              <a:buNone/>
            </a:pPr>
            <a:r>
              <a:rPr lang="en-US" dirty="0">
                <a:latin typeface="Times New Roman" charset="0"/>
                <a:ea typeface="Times New Roman" charset="0"/>
                <a:cs typeface="Times New Roman" charset="0"/>
              </a:rPr>
              <a:t>where f(⋅) is a time function that can change the system state based on the system state and input at the time instant (tk). Similarly, the system output variable y can be defined as a time function as well:</a:t>
            </a:r>
          </a:p>
          <a:p>
            <a:pPr marL="0" indent="0" algn="just">
              <a:buNone/>
            </a:pP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y</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y</a:t>
            </a:r>
            <a:r>
              <a:rPr lang="mr-IN" baseline="-25000" dirty="0">
                <a:latin typeface="Times New Roman" charset="0"/>
                <a:ea typeface="Times New Roman" charset="0"/>
                <a:cs typeface="Times New Roman" charset="0"/>
              </a:rPr>
              <a:t>1</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 y</a:t>
            </a:r>
            <a:r>
              <a:rPr lang="mr-IN" baseline="-25000" dirty="0">
                <a:latin typeface="Times New Roman" charset="0"/>
                <a:ea typeface="Times New Roman" charset="0"/>
                <a:cs typeface="Times New Roman" charset="0"/>
              </a:rPr>
              <a:t>2</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 ..., y</a:t>
            </a:r>
            <a:r>
              <a:rPr lang="mr-IN" baseline="-25000" dirty="0">
                <a:latin typeface="Times New Roman" charset="0"/>
                <a:ea typeface="Times New Roman" charset="0"/>
                <a:cs typeface="Times New Roman" charset="0"/>
              </a:rPr>
              <a:t>q</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a:p>
            <a:pPr marL="0" indent="0" algn="just">
              <a:buNone/>
            </a:pPr>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45686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18</a:t>
            </a:fld>
            <a:endParaRPr lang="en-IN" dirty="0"/>
          </a:p>
        </p:txBody>
      </p:sp>
      <p:sp>
        <p:nvSpPr>
          <p:cNvPr id="7" name="Content Placeholder 6"/>
          <p:cNvSpPr>
            <a:spLocks noGrp="1"/>
          </p:cNvSpPr>
          <p:nvPr>
            <p:ph idx="4294967295"/>
          </p:nvPr>
        </p:nvSpPr>
        <p:spPr>
          <a:xfrm>
            <a:off x="0" y="937219"/>
            <a:ext cx="10515600" cy="5239744"/>
          </a:xfrm>
        </p:spPr>
        <p:txBody>
          <a:bodyPr>
            <a:normAutofit/>
          </a:bodyPr>
          <a:lstStyle/>
          <a:p>
            <a:pPr marL="0" indent="0">
              <a:buNone/>
            </a:pPr>
            <a:r>
              <a:rPr lang="en-US" dirty="0"/>
              <a:t>The output at arbitrary time points y(tk), is determined by the input and system state variables and can be expressed as:</a:t>
            </a:r>
          </a:p>
          <a:p>
            <a:pPr marL="0" indent="0">
              <a:buNone/>
            </a:pPr>
            <a:r>
              <a:rPr lang="en-US" dirty="0"/>
              <a:t>	</a:t>
            </a:r>
            <a:r>
              <a:rPr lang="mr-IN" dirty="0"/>
              <a:t> y(t</a:t>
            </a:r>
            <a:r>
              <a:rPr lang="mr-IN" baseline="-25000" dirty="0"/>
              <a:t>k</a:t>
            </a:r>
            <a:r>
              <a:rPr lang="mr-IN" dirty="0"/>
              <a:t>) = </a:t>
            </a:r>
            <a:r>
              <a:rPr lang="mr-IN" dirty="0" err="1"/>
              <a:t>g</a:t>
            </a:r>
            <a:r>
              <a:rPr lang="en-US" dirty="0"/>
              <a:t> </a:t>
            </a:r>
            <a:r>
              <a:rPr lang="mr-IN" dirty="0"/>
              <a:t>(</a:t>
            </a:r>
            <a:r>
              <a:rPr lang="mr-IN" dirty="0" err="1"/>
              <a:t>x</a:t>
            </a:r>
            <a:r>
              <a:rPr lang="mr-IN" dirty="0"/>
              <a:t>(t</a:t>
            </a:r>
            <a:r>
              <a:rPr lang="mr-IN" baseline="-25000" dirty="0"/>
              <a:t>k</a:t>
            </a:r>
            <a:r>
              <a:rPr lang="mr-IN" dirty="0"/>
              <a:t>), </a:t>
            </a:r>
            <a:r>
              <a:rPr lang="mr-IN" dirty="0" err="1"/>
              <a:t>u</a:t>
            </a:r>
            <a:r>
              <a:rPr lang="mr-IN" dirty="0"/>
              <a:t>(t</a:t>
            </a:r>
            <a:r>
              <a:rPr lang="mr-IN" baseline="-25000" dirty="0"/>
              <a:t>k</a:t>
            </a:r>
            <a:r>
              <a:rPr lang="mr-IN" dirty="0"/>
              <a:t>), t</a:t>
            </a:r>
            <a:r>
              <a:rPr lang="mr-IN" baseline="-25000" dirty="0"/>
              <a:t>k</a:t>
            </a:r>
            <a:r>
              <a:rPr lang="mr-IN" dirty="0"/>
              <a:t>), </a:t>
            </a:r>
            <a:r>
              <a:rPr lang="mr-IN" dirty="0" err="1"/>
              <a:t>k</a:t>
            </a:r>
            <a:r>
              <a:rPr lang="mr-IN" dirty="0"/>
              <a:t> ∈ {0, 1, 2, ..., </a:t>
            </a:r>
            <a:r>
              <a:rPr lang="mr-IN" dirty="0" err="1"/>
              <a:t>n</a:t>
            </a:r>
            <a:r>
              <a:rPr lang="mr-IN" dirty="0"/>
              <a:t>}</a:t>
            </a:r>
            <a:endParaRPr lang="en-US" dirty="0"/>
          </a:p>
          <a:p>
            <a:pPr marL="0" indent="0">
              <a:buNone/>
            </a:pPr>
            <a:endParaRPr lang="en-US" dirty="0"/>
          </a:p>
          <a:p>
            <a:pPr marL="0" indent="0">
              <a:buNone/>
            </a:pPr>
            <a:endParaRPr lang="en-US" dirty="0"/>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stretch>
            <a:fillRect/>
          </a:stretch>
        </p:blipFill>
        <p:spPr>
          <a:xfrm>
            <a:off x="1803400" y="2573898"/>
            <a:ext cx="7668846" cy="3603066"/>
          </a:xfrm>
          <a:prstGeom prst="rect">
            <a:avLst/>
          </a:prstGeom>
        </p:spPr>
      </p:pic>
      <p:sp>
        <p:nvSpPr>
          <p:cNvPr id="8" name="TextBox 7"/>
          <p:cNvSpPr txBox="1"/>
          <p:nvPr/>
        </p:nvSpPr>
        <p:spPr>
          <a:xfrm>
            <a:off x="4126523" y="6482862"/>
            <a:ext cx="4608954" cy="369332"/>
          </a:xfrm>
          <a:prstGeom prst="rect">
            <a:avLst/>
          </a:prstGeom>
          <a:noFill/>
        </p:spPr>
        <p:txBody>
          <a:bodyPr wrap="none" rtlCol="0">
            <a:spAutoFit/>
          </a:bodyPr>
          <a:lstStyle/>
          <a:p>
            <a:r>
              <a:rPr lang="en-US" dirty="0">
                <a:latin typeface="Times New Roman" charset="0"/>
                <a:ea typeface="Times New Roman" charset="0"/>
                <a:cs typeface="Times New Roman" charset="0"/>
              </a:rPr>
              <a:t>Fig. Discrete time system </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input, output, state. </a:t>
            </a:r>
            <a:endParaRPr lang="en-US" dirty="0"/>
          </a:p>
        </p:txBody>
      </p:sp>
    </p:spTree>
    <p:extLst>
      <p:ext uri="{BB962C8B-B14F-4D97-AF65-F5344CB8AC3E}">
        <p14:creationId xmlns:p14="http://schemas.microsoft.com/office/powerpoint/2010/main" val="473068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19</a:t>
            </a:fld>
            <a:endParaRPr lang="en-IN"/>
          </a:p>
        </p:txBody>
      </p:sp>
      <p:sp>
        <p:nvSpPr>
          <p:cNvPr id="7" name="Content Placeholder 6"/>
          <p:cNvSpPr>
            <a:spLocks noGrp="1"/>
          </p:cNvSpPr>
          <p:nvPr>
            <p:ph idx="4294967295"/>
          </p:nvPr>
        </p:nvSpPr>
        <p:spPr>
          <a:xfrm>
            <a:off x="224852" y="1049311"/>
            <a:ext cx="11647358" cy="5127652"/>
          </a:xfrm>
        </p:spPr>
        <p:txBody>
          <a:bodyPr>
            <a:normAutofit/>
          </a:bodyPr>
          <a:lstStyle/>
          <a:p>
            <a:pPr marL="0" indent="0" algn="just">
              <a:buNone/>
            </a:pPr>
            <a:r>
              <a:rPr lang="en-US" sz="2400" dirty="0">
                <a:latin typeface="Times New Roman" charset="0"/>
                <a:ea typeface="Times New Roman" charset="0"/>
                <a:cs typeface="Times New Roman" charset="0"/>
              </a:rPr>
              <a:t>where g(⋅) is the function that produces the output from a system, using the system state and input to the system at time point t</a:t>
            </a:r>
            <a:r>
              <a:rPr lang="en-US" sz="2400" baseline="-25000" dirty="0">
                <a:latin typeface="Times New Roman" charset="0"/>
                <a:ea typeface="Times New Roman" charset="0"/>
                <a:cs typeface="Times New Roman" charset="0"/>
              </a:rPr>
              <a:t>k</a:t>
            </a:r>
            <a:r>
              <a:rPr lang="en-US" sz="2400" dirty="0">
                <a:latin typeface="Times New Roman" charset="0"/>
                <a:ea typeface="Times New Roman" charset="0"/>
                <a:cs typeface="Times New Roman" charset="0"/>
              </a:rPr>
              <a:t>.</a:t>
            </a:r>
          </a:p>
          <a:p>
            <a:pPr marL="0" indent="0" algn="just">
              <a:buNone/>
            </a:pPr>
            <a:endParaRPr lang="en-US" sz="2400" dirty="0">
              <a:latin typeface="Times New Roman" charset="0"/>
              <a:ea typeface="Times New Roman" charset="0"/>
              <a:cs typeface="Times New Roman" charset="0"/>
            </a:endParaRPr>
          </a:p>
          <a:p>
            <a:pPr marL="0" indent="0" algn="just">
              <a:buNone/>
            </a:pPr>
            <a:r>
              <a:rPr lang="en-US" sz="2400" dirty="0">
                <a:latin typeface="Times New Roman" charset="0"/>
                <a:ea typeface="Times New Roman" charset="0"/>
                <a:cs typeface="Times New Roman" charset="0"/>
              </a:rPr>
              <a:t>Through the above examples, we introduced the basic methods to construct a DTS for a discrete time system, considering the very simple objectives assumed in these examples. However, DTS may be employed for a variety of purposes; hence, various objectives need to be taken into account. Sometimes, we are interested in the behaviors of a discrete time system. On some other occasions, we would like to evaluate the effects on the environment of a discrete time system over a period, or solve some problems. To achieve these objectives, it is important to collect data about input, system state and output variables, and then conduct relevant analysis of these data.</a:t>
            </a: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8369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219"/>
            <a:ext cx="12192000" cy="619613"/>
          </a:xfrm>
          <a:solidFill>
            <a:srgbClr val="002060"/>
          </a:solidFill>
        </p:spPr>
        <p:txBody>
          <a:bodyPr>
            <a:normAutofit fontScale="90000"/>
          </a:bodyPr>
          <a:lstStyle/>
          <a:p>
            <a:r>
              <a:rPr lang="en-IN" b="1" dirty="0">
                <a:solidFill>
                  <a:schemeClr val="bg1"/>
                </a:solidFill>
                <a:latin typeface="Times New Roman" charset="0"/>
                <a:ea typeface="Times New Roman" charset="0"/>
                <a:cs typeface="Times New Roman" charset="0"/>
              </a:rPr>
              <a:t>Contents of Module 2</a:t>
            </a:r>
          </a:p>
        </p:txBody>
      </p:sp>
      <p:sp>
        <p:nvSpPr>
          <p:cNvPr id="3" name="Content Placeholder 2"/>
          <p:cNvSpPr>
            <a:spLocks noGrp="1"/>
          </p:cNvSpPr>
          <p:nvPr>
            <p:ph idx="1"/>
          </p:nvPr>
        </p:nvSpPr>
        <p:spPr>
          <a:xfrm>
            <a:off x="747764" y="1036320"/>
            <a:ext cx="11089193" cy="5562600"/>
          </a:xfrm>
        </p:spPr>
        <p:txBody>
          <a:bodyPr>
            <a:normAutofit/>
          </a:bodyPr>
          <a:lstStyle/>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Time Advance Mechanism</a:t>
            </a:r>
          </a:p>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Components and Organization of a Discrete Event Simulation Model</a:t>
            </a:r>
          </a:p>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Selected Illustrative Examples of Simulation Application Models</a:t>
            </a:r>
            <a:endParaRPr lang="en-US" sz="3600" dirty="0">
              <a:solidFill>
                <a:srgbClr val="002060"/>
              </a:solidFill>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2</a:t>
            </a:fld>
            <a:endParaRPr lang="en-IN"/>
          </a:p>
        </p:txBody>
      </p:sp>
    </p:spTree>
    <p:extLst>
      <p:ext uri="{BB962C8B-B14F-4D97-AF65-F5344CB8AC3E}">
        <p14:creationId xmlns:p14="http://schemas.microsoft.com/office/powerpoint/2010/main" val="352028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04930"/>
            <a:ext cx="12192000" cy="1067378"/>
          </a:xfrm>
          <a:prstGeom prst="rect">
            <a:avLst/>
          </a:prstGeom>
          <a:solidFill>
            <a:srgbClr val="00206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Times New Roman" charset="0"/>
                <a:ea typeface="Times New Roman" charset="0"/>
                <a:cs typeface="Times New Roman" charset="0"/>
              </a:rPr>
              <a:t>Discrete Time Simulation and Discrete Event Simulation</a:t>
            </a:r>
            <a:endParaRPr lang="en-IN" sz="4000" b="1" dirty="0">
              <a:solidFill>
                <a:schemeClr val="bg1"/>
              </a:solidFill>
              <a:latin typeface="Adobe Garamond Pro Bold" panose="02020702060506020403" pitchFamily="18" charset="0"/>
            </a:endParaRPr>
          </a:p>
        </p:txBody>
      </p:sp>
      <p:sp>
        <p:nvSpPr>
          <p:cNvPr id="5" name="Content Placeholder 4"/>
          <p:cNvSpPr>
            <a:spLocks noGrp="1"/>
          </p:cNvSpPr>
          <p:nvPr>
            <p:ph idx="1"/>
          </p:nvPr>
        </p:nvSpPr>
        <p:spPr>
          <a:xfrm>
            <a:off x="419725" y="1688124"/>
            <a:ext cx="11347554" cy="4488840"/>
          </a:xfrm>
        </p:spPr>
        <p:txBody>
          <a:bodyPr>
            <a:noAutofit/>
          </a:bodyPr>
          <a:lstStyle/>
          <a:p>
            <a:pPr algn="just"/>
            <a:r>
              <a:rPr lang="en-US" sz="3200" dirty="0">
                <a:latin typeface="Times New Roman" charset="0"/>
                <a:ea typeface="Times New Roman" charset="0"/>
                <a:cs typeface="Times New Roman" charset="0"/>
              </a:rPr>
              <a:t>DES is a special case of DTS, as mentioned earlier in this chapter. The dynamics of DES are driven by a set of discrete events that occur at specific time instants. Therefore, DES can be seen as a special case of DTS, in which the intervals between time points are defined by the event occurrence times.</a:t>
            </a:r>
          </a:p>
          <a:p>
            <a:pPr algn="just"/>
            <a:r>
              <a:rPr lang="en-US" sz="3200" dirty="0">
                <a:latin typeface="Times New Roman" charset="0"/>
                <a:ea typeface="Times New Roman" charset="0"/>
                <a:cs typeface="Times New Roman" charset="0"/>
              </a:rPr>
              <a:t> In the following, we use another example – the simulation of a vending machine – to describe the differences between a DES approach and a DTS approach.</a:t>
            </a:r>
          </a:p>
        </p:txBody>
      </p:sp>
      <p:sp>
        <p:nvSpPr>
          <p:cNvPr id="4" name="Slide Number Placeholder 3"/>
          <p:cNvSpPr>
            <a:spLocks noGrp="1"/>
          </p:cNvSpPr>
          <p:nvPr>
            <p:ph type="sldNum" sz="quarter" idx="12"/>
          </p:nvPr>
        </p:nvSpPr>
        <p:spPr/>
        <p:txBody>
          <a:bodyPr/>
          <a:lstStyle/>
          <a:p>
            <a:fld id="{665AE4C4-D3AC-47CA-82DE-E78F1BF6BAF1}" type="slidenum">
              <a:rPr lang="en-IN" smtClean="0"/>
              <a:t>20</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87019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21</a:t>
            </a:fld>
            <a:endParaRPr lang="en-IN"/>
          </a:p>
        </p:txBody>
      </p:sp>
      <p:sp>
        <p:nvSpPr>
          <p:cNvPr id="7" name="Content Placeholder 6"/>
          <p:cNvSpPr>
            <a:spLocks noGrp="1"/>
          </p:cNvSpPr>
          <p:nvPr>
            <p:ph idx="1"/>
          </p:nvPr>
        </p:nvSpPr>
        <p:spPr>
          <a:xfrm>
            <a:off x="269823" y="1336431"/>
            <a:ext cx="11083977" cy="4840532"/>
          </a:xfrm>
        </p:spPr>
        <p:txBody>
          <a:bodyPr/>
          <a:lstStyle/>
          <a:p>
            <a:pPr marL="0" indent="0" algn="just">
              <a:buNone/>
            </a:pPr>
            <a:r>
              <a:rPr lang="en-US" dirty="0">
                <a:latin typeface="Times New Roman" charset="0"/>
                <a:ea typeface="Times New Roman" charset="0"/>
                <a:cs typeface="Times New Roman" charset="0"/>
              </a:rPr>
              <a:t>For </a:t>
            </a:r>
            <a:r>
              <a:rPr lang="en-US" dirty="0" err="1">
                <a:latin typeface="Times New Roman" charset="0"/>
                <a:ea typeface="Times New Roman" charset="0"/>
                <a:cs typeface="Times New Roman" charset="0"/>
              </a:rPr>
              <a:t>eg</a:t>
            </a:r>
            <a:r>
              <a:rPr lang="en-US" dirty="0">
                <a:latin typeface="Times New Roman" charset="0"/>
                <a:ea typeface="Times New Roman" charset="0"/>
                <a:cs typeface="Times New Roman" charset="0"/>
              </a:rPr>
              <a:t>. A vending machine is used for selling various soft drinks to customers. To keep this example intuitive, we include the following simplifying assumptions: all drinks are priced at one dollar, the vending machine accepts only one-dollar coins, and the machine provides a soft drink once a customer inserts a coin and makes selection.</a:t>
            </a:r>
          </a:p>
          <a:p>
            <a:pPr marL="0" indent="0" algn="just">
              <a:buNone/>
            </a:pPr>
            <a:r>
              <a:rPr lang="en-US" dirty="0">
                <a:latin typeface="Times New Roman" charset="0"/>
                <a:ea typeface="Times New Roman" charset="0"/>
                <a:cs typeface="Times New Roman" charset="0"/>
              </a:rPr>
              <a:t>DES approach is perfectly fine for this vending machine because its states are driven by a set of discrete events {COIN INSERTED, SELECTION MADE, DRINK TAKEN}. Further, a FSM can be used for modelling the operation of this DES.</a:t>
            </a:r>
          </a:p>
          <a:p>
            <a:pPr algn="just"/>
            <a:endParaRPr lang="en-US" dirty="0"/>
          </a:p>
        </p:txBody>
      </p:sp>
    </p:spTree>
    <p:extLst>
      <p:ext uri="{BB962C8B-B14F-4D97-AF65-F5344CB8AC3E}">
        <p14:creationId xmlns:p14="http://schemas.microsoft.com/office/powerpoint/2010/main" val="156095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22</a:t>
            </a:fld>
            <a:endParaRPr lang="en-IN"/>
          </a:p>
        </p:txBody>
      </p:sp>
      <p:sp>
        <p:nvSpPr>
          <p:cNvPr id="5" name="Content Placeholder 4"/>
          <p:cNvSpPr>
            <a:spLocks noGrp="1"/>
          </p:cNvSpPr>
          <p:nvPr>
            <p:ph idx="4294967295"/>
          </p:nvPr>
        </p:nvSpPr>
        <p:spPr>
          <a:xfrm>
            <a:off x="329783" y="1319134"/>
            <a:ext cx="11137691" cy="4857829"/>
          </a:xfrm>
        </p:spPr>
        <p:txBody>
          <a:bodyPr/>
          <a:lstStyle/>
          <a:p>
            <a:pPr algn="just">
              <a:buFont typeface="Arial" charset="0"/>
              <a:buChar char="•"/>
            </a:pPr>
            <a:r>
              <a:rPr lang="en-US" dirty="0">
                <a:latin typeface="Times New Roman" charset="0"/>
                <a:ea typeface="Times New Roman" charset="0"/>
                <a:cs typeface="Times New Roman" charset="0"/>
              </a:rPr>
              <a:t>There are three system states of the vending machine: ‘waiting coins’, ‘waiting selection’, and ‘vending drink’. The events of ‘coin inserted’, ‘selection made’, and ‘drink taken’ trigger the vending machine state to change from one to another. </a:t>
            </a:r>
          </a:p>
          <a:p>
            <a:pPr algn="just">
              <a:buFont typeface="Arial" charset="0"/>
              <a:buChar char="•"/>
            </a:pPr>
            <a:r>
              <a:rPr lang="en-US" dirty="0">
                <a:latin typeface="Times New Roman" charset="0"/>
                <a:ea typeface="Times New Roman" charset="0"/>
                <a:cs typeface="Times New Roman" charset="0"/>
              </a:rPr>
              <a:t>For example, the state of the machine changes from ‘waiting coin’ to ‘waiting selection’ when the event ‘coin inserted’ occurs, and changes to ‘vending drink’ once a selection is made by the customer. The machine then moves again to ‘waiting coin’ state after the chosen drink is taken by the customer.</a:t>
            </a:r>
          </a:p>
          <a:p>
            <a:pPr algn="just"/>
            <a:endParaRPr lang="en-US" dirty="0">
              <a:latin typeface="Times New Roman" charset="0"/>
              <a:ea typeface="Times New Roman" charset="0"/>
              <a:cs typeface="Times New Roman" charset="0"/>
            </a:endParaRPr>
          </a:p>
          <a:p>
            <a:pPr algn="just"/>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118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23</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pic>
        <p:nvPicPr>
          <p:cNvPr id="8" name="Content Placeholder 7"/>
          <p:cNvPicPr>
            <a:picLocks noGrp="1" noChangeAspect="1"/>
          </p:cNvPicPr>
          <p:nvPr>
            <p:ph idx="4294967295"/>
          </p:nvPr>
        </p:nvPicPr>
        <p:blipFill>
          <a:blip r:embed="rId2"/>
          <a:stretch>
            <a:fillRect/>
          </a:stretch>
        </p:blipFill>
        <p:spPr>
          <a:xfrm>
            <a:off x="800100" y="968375"/>
            <a:ext cx="8915400" cy="5080000"/>
          </a:xfrm>
          <a:prstGeom prst="rect">
            <a:avLst/>
          </a:prstGeom>
        </p:spPr>
      </p:pic>
      <p:sp>
        <p:nvSpPr>
          <p:cNvPr id="3" name="TextBox 2"/>
          <p:cNvSpPr txBox="1"/>
          <p:nvPr/>
        </p:nvSpPr>
        <p:spPr>
          <a:xfrm>
            <a:off x="3434862" y="6048375"/>
            <a:ext cx="4802405" cy="369332"/>
          </a:xfrm>
          <a:prstGeom prst="rect">
            <a:avLst/>
          </a:prstGeom>
          <a:noFill/>
        </p:spPr>
        <p:txBody>
          <a:bodyPr wrap="none" rtlCol="0">
            <a:spAutoFit/>
          </a:bodyPr>
          <a:lstStyle/>
          <a:p>
            <a:r>
              <a:rPr lang="en-US" dirty="0"/>
              <a:t>A DES approach for the vending machine by FSM.</a:t>
            </a:r>
          </a:p>
        </p:txBody>
      </p:sp>
    </p:spTree>
    <p:extLst>
      <p:ext uri="{BB962C8B-B14F-4D97-AF65-F5344CB8AC3E}">
        <p14:creationId xmlns:p14="http://schemas.microsoft.com/office/powerpoint/2010/main" val="1441333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24</a:t>
            </a:fld>
            <a:endParaRPr lang="en-IN"/>
          </a:p>
        </p:txBody>
      </p:sp>
      <p:sp>
        <p:nvSpPr>
          <p:cNvPr id="5" name="Content Placeholder 4"/>
          <p:cNvSpPr>
            <a:spLocks noGrp="1"/>
          </p:cNvSpPr>
          <p:nvPr>
            <p:ph idx="4294967295"/>
          </p:nvPr>
        </p:nvSpPr>
        <p:spPr>
          <a:xfrm>
            <a:off x="526473" y="1191491"/>
            <a:ext cx="10668000" cy="4985472"/>
          </a:xfrm>
        </p:spPr>
        <p:txBody>
          <a:bodyPr>
            <a:normAutofit/>
          </a:bodyPr>
          <a:lstStyle/>
          <a:p>
            <a:pPr algn="just"/>
            <a:r>
              <a:rPr lang="en-US" dirty="0">
                <a:latin typeface="Times New Roman" charset="0"/>
                <a:ea typeface="Times New Roman" charset="0"/>
                <a:cs typeface="Times New Roman" charset="0"/>
              </a:rPr>
              <a:t>In the given FSM model, the time points when the machine changes its state depend on the times when events are happening. Hence, the time points of the state changes are not uniformly distributed in the time domain. </a:t>
            </a:r>
          </a:p>
          <a:p>
            <a:pPr algn="just"/>
            <a:r>
              <a:rPr lang="en-US" dirty="0">
                <a:latin typeface="Times New Roman" charset="0"/>
                <a:ea typeface="Times New Roman" charset="0"/>
                <a:cs typeface="Times New Roman" charset="0"/>
              </a:rPr>
              <a:t> Let us assume that there is an internal digital clock ticking every second in the machine. At each clock tick, the machine checks whether any event has occurred. If there is no event occurring, the vending machine maintains the current state. Otherwise, it changes to a specific state triggered by the respective event. In such a case, the vending machine is driven by time, so we can try to re-model it using DTS.</a:t>
            </a:r>
          </a:p>
          <a:p>
            <a:pPr marL="0" indent="0" algn="just">
              <a:buNone/>
            </a:pPr>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98589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65AE4C4-D3AC-47CA-82DE-E78F1BF6BAF1}" type="slidenum">
              <a:rPr lang="en-IN" smtClean="0"/>
              <a:t>25</a:t>
            </a:fld>
            <a:endParaRPr lang="en-IN"/>
          </a:p>
        </p:txBody>
      </p:sp>
      <p:sp>
        <p:nvSpPr>
          <p:cNvPr id="7" name="Content Placeholder 6"/>
          <p:cNvSpPr>
            <a:spLocks noGrp="1"/>
          </p:cNvSpPr>
          <p:nvPr>
            <p:ph idx="4294967295"/>
          </p:nvPr>
        </p:nvSpPr>
        <p:spPr>
          <a:xfrm>
            <a:off x="449706" y="1034321"/>
            <a:ext cx="11021858" cy="5142642"/>
          </a:xfrm>
        </p:spPr>
        <p:txBody>
          <a:bodyPr/>
          <a:lstStyle/>
          <a:p>
            <a:pPr algn="just"/>
            <a:r>
              <a:rPr lang="en-US" dirty="0">
                <a:latin typeface="Times New Roman" charset="0"/>
                <a:ea typeface="Times New Roman" charset="0"/>
                <a:cs typeface="Times New Roman" charset="0"/>
              </a:rPr>
              <a:t>To apply a DTS approach, we could use a flowchart to model the system behavior with consideration of an internal clock ticking. Unlike the FSM (DES) approach, the time concept is explicitly introduced in the DTS approach. </a:t>
            </a:r>
          </a:p>
          <a:p>
            <a:pPr algn="just"/>
            <a:r>
              <a:rPr lang="en-US" dirty="0">
                <a:latin typeface="Times New Roman" charset="0"/>
                <a:ea typeface="Times New Roman" charset="0"/>
                <a:cs typeface="Times New Roman" charset="0"/>
              </a:rPr>
              <a:t>A ‘null’ event is also introduced to represent the situation in which there is no event happening when the clock ticks. The clock in the vending machine keeps ticking. If any event except the ‘null’ event occurs before each clock tick, the vending machine’s state changes.</a:t>
            </a:r>
          </a:p>
          <a:p>
            <a:pPr algn="just"/>
            <a:endParaRPr lang="en-US" dirty="0"/>
          </a:p>
        </p:txBody>
      </p:sp>
      <p:sp>
        <p:nvSpPr>
          <p:cNvPr id="4"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Tree>
    <p:extLst>
      <p:ext uri="{BB962C8B-B14F-4D97-AF65-F5344CB8AC3E}">
        <p14:creationId xmlns:p14="http://schemas.microsoft.com/office/powerpoint/2010/main" val="170425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20"/>
            <a:ext cx="12192000" cy="1201464"/>
          </a:xfrm>
          <a:prstGeom prst="rect">
            <a:avLst/>
          </a:prstGeom>
          <a:solidFill>
            <a:srgbClr val="002060"/>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Times New Roman" charset="0"/>
                <a:ea typeface="Times New Roman" charset="0"/>
                <a:cs typeface="Times New Roman" charset="0"/>
              </a:rPr>
              <a:t>Flowchart Representation of a DTS Approach for the Vending Machine</a:t>
            </a:r>
            <a:endParaRPr lang="en-IN" sz="4000" b="1" dirty="0">
              <a:solidFill>
                <a:schemeClr val="bg1"/>
              </a:solidFill>
              <a:latin typeface="Times New Roman" charset="0"/>
              <a:ea typeface="Times New Roman" charset="0"/>
              <a:cs typeface="Times New Roman" charset="0"/>
            </a:endParaRPr>
          </a:p>
        </p:txBody>
      </p:sp>
      <p:sp>
        <p:nvSpPr>
          <p:cNvPr id="3" name="Title 2"/>
          <p:cNvSpPr>
            <a:spLocks noGrp="1"/>
          </p:cNvSpPr>
          <p:nvPr>
            <p:ph type="title"/>
          </p:nvPr>
        </p:nvSpPr>
        <p:spPr>
          <a:xfrm flipV="1">
            <a:off x="2579076" y="1870232"/>
            <a:ext cx="6495651" cy="69992"/>
          </a:xfrm>
        </p:spPr>
        <p:txBody>
          <a:bodyPr>
            <a:normAutofit fontScale="90000"/>
          </a:bodyPr>
          <a:lstStyle/>
          <a:p>
            <a:endParaRPr lang="en-US" dirty="0">
              <a:latin typeface="Times New Roman" charset="0"/>
              <a:ea typeface="Times New Roman" charset="0"/>
              <a:cs typeface="Times New Roman" charset="0"/>
            </a:endParaRPr>
          </a:p>
        </p:txBody>
      </p:sp>
      <p:pic>
        <p:nvPicPr>
          <p:cNvPr id="7" name="Content Placeholder 6"/>
          <p:cNvPicPr>
            <a:picLocks noGrp="1" noChangeAspect="1"/>
          </p:cNvPicPr>
          <p:nvPr>
            <p:ph idx="1"/>
          </p:nvPr>
        </p:nvPicPr>
        <p:blipFill>
          <a:blip r:embed="rId2"/>
          <a:stretch>
            <a:fillRect/>
          </a:stretch>
        </p:blipFill>
        <p:spPr>
          <a:xfrm>
            <a:off x="2289644" y="1343891"/>
            <a:ext cx="7612712" cy="4833071"/>
          </a:xfrm>
          <a:prstGeom prst="rect">
            <a:avLst/>
          </a:prstGeom>
        </p:spPr>
      </p:pic>
      <p:sp>
        <p:nvSpPr>
          <p:cNvPr id="4" name="Slide Number Placeholder 3"/>
          <p:cNvSpPr>
            <a:spLocks noGrp="1"/>
          </p:cNvSpPr>
          <p:nvPr>
            <p:ph type="sldNum" sz="quarter" idx="12"/>
          </p:nvPr>
        </p:nvSpPr>
        <p:spPr/>
        <p:txBody>
          <a:bodyPr/>
          <a:lstStyle/>
          <a:p>
            <a:fld id="{665AE4C4-D3AC-47CA-82DE-E78F1BF6BAF1}" type="slidenum">
              <a:rPr lang="en-IN" smtClean="0"/>
              <a:t>26</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
        <p:nvSpPr>
          <p:cNvPr id="8" name="TextBox 7"/>
          <p:cNvSpPr txBox="1"/>
          <p:nvPr/>
        </p:nvSpPr>
        <p:spPr>
          <a:xfrm>
            <a:off x="2763809" y="6356350"/>
            <a:ext cx="7376654"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A DTS approach for the vending machine represented by flowchart</a:t>
            </a:r>
            <a:endParaRPr lang="en-US" dirty="0"/>
          </a:p>
        </p:txBody>
      </p:sp>
    </p:spTree>
    <p:extLst>
      <p:ext uri="{BB962C8B-B14F-4D97-AF65-F5344CB8AC3E}">
        <p14:creationId xmlns:p14="http://schemas.microsoft.com/office/powerpoint/2010/main" val="508145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27</a:t>
            </a:fld>
            <a:endParaRPr lang="en-IN"/>
          </a:p>
        </p:txBody>
      </p:sp>
      <p:sp>
        <p:nvSpPr>
          <p:cNvPr id="5" name="Content Placeholder 4"/>
          <p:cNvSpPr>
            <a:spLocks noGrp="1"/>
          </p:cNvSpPr>
          <p:nvPr>
            <p:ph idx="4294967295"/>
          </p:nvPr>
        </p:nvSpPr>
        <p:spPr>
          <a:xfrm>
            <a:off x="844061" y="1825625"/>
            <a:ext cx="10292861" cy="4351338"/>
          </a:xfrm>
        </p:spPr>
        <p:txBody>
          <a:bodyPr>
            <a:normAutofit/>
          </a:bodyPr>
          <a:lstStyle/>
          <a:p>
            <a:pPr algn="just"/>
            <a:r>
              <a:rPr lang="en-US" sz="3200" dirty="0">
                <a:latin typeface="Times New Roman" charset="0"/>
                <a:ea typeface="Times New Roman" charset="0"/>
                <a:cs typeface="Times New Roman" charset="0"/>
              </a:rPr>
              <a:t>In </a:t>
            </a:r>
            <a:r>
              <a:rPr lang="en-US" sz="3200" b="1" dirty="0">
                <a:latin typeface="Times New Roman" charset="0"/>
                <a:ea typeface="Times New Roman" charset="0"/>
                <a:cs typeface="Times New Roman" charset="0"/>
              </a:rPr>
              <a:t>DES</a:t>
            </a:r>
            <a:r>
              <a:rPr lang="en-US" sz="3200" dirty="0">
                <a:latin typeface="Times New Roman" charset="0"/>
                <a:ea typeface="Times New Roman" charset="0"/>
                <a:cs typeface="Times New Roman" charset="0"/>
              </a:rPr>
              <a:t>, system state transitions are caused by asynchronous events and the system state is expected to change at every occurrence of an event. </a:t>
            </a:r>
          </a:p>
          <a:p>
            <a:pPr algn="just"/>
            <a:r>
              <a:rPr lang="en-US" sz="3200" dirty="0">
                <a:latin typeface="Times New Roman" charset="0"/>
                <a:ea typeface="Times New Roman" charset="0"/>
                <a:cs typeface="Times New Roman" charset="0"/>
              </a:rPr>
              <a:t>In contrast, in </a:t>
            </a:r>
            <a:r>
              <a:rPr lang="en-US" sz="3200" b="1" dirty="0">
                <a:latin typeface="Times New Roman" charset="0"/>
                <a:ea typeface="Times New Roman" charset="0"/>
                <a:cs typeface="Times New Roman" charset="0"/>
              </a:rPr>
              <a:t>DTS</a:t>
            </a:r>
            <a:r>
              <a:rPr lang="en-US" sz="3200" dirty="0">
                <a:latin typeface="Times New Roman" charset="0"/>
                <a:ea typeface="Times New Roman" charset="0"/>
                <a:cs typeface="Times New Roman" charset="0"/>
              </a:rPr>
              <a:t>, system state transitions are synchronous, guided by the system clock. At each clock tick, an event is selected and, if it is not a ‘null’ event, the system state changes. We say that the time information is explicit in DTS, yet implicit in DES.</a:t>
            </a: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33952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22922"/>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28</a:t>
            </a:fld>
            <a:endParaRPr lang="en-IN"/>
          </a:p>
        </p:txBody>
      </p:sp>
      <p:sp>
        <p:nvSpPr>
          <p:cNvPr id="7" name="Content Placeholder 6"/>
          <p:cNvSpPr>
            <a:spLocks noGrp="1"/>
          </p:cNvSpPr>
          <p:nvPr>
            <p:ph idx="1"/>
          </p:nvPr>
        </p:nvSpPr>
        <p:spPr>
          <a:xfrm>
            <a:off x="509666" y="1184223"/>
            <a:ext cx="11167672" cy="4992740"/>
          </a:xfrm>
        </p:spPr>
        <p:txBody>
          <a:bodyPr>
            <a:normAutofit/>
          </a:bodyPr>
          <a:lstStyle/>
          <a:p>
            <a:pPr algn="just"/>
            <a:r>
              <a:rPr lang="en-US" sz="3200" dirty="0">
                <a:latin typeface="Times New Roman" charset="0"/>
                <a:ea typeface="Times New Roman" charset="0"/>
                <a:cs typeface="Times New Roman" charset="0"/>
              </a:rPr>
              <a:t>In the vending machine example, DES has certain advantages over DTS. This is mainly due to the nature of the vending machine system, which is driven by events. </a:t>
            </a:r>
          </a:p>
          <a:p>
            <a:pPr algn="just"/>
            <a:r>
              <a:rPr lang="en-US" sz="3200" dirty="0">
                <a:latin typeface="Times New Roman" charset="0"/>
                <a:ea typeface="Times New Roman" charset="0"/>
                <a:cs typeface="Times New Roman" charset="0"/>
              </a:rPr>
              <a:t>DTS has advantages over DES in some cases where  the system time space is discrete and the time intervals between state changes are uniform.</a:t>
            </a:r>
          </a:p>
          <a:p>
            <a:pPr algn="just"/>
            <a:r>
              <a:rPr lang="en-US" sz="3200" dirty="0">
                <a:latin typeface="Times New Roman" charset="0"/>
                <a:ea typeface="Times New Roman" charset="0"/>
                <a:cs typeface="Times New Roman" charset="0"/>
              </a:rPr>
              <a:t> The sheep farm example presented earlier in this chapter is a good case in which DTS should be us</a:t>
            </a:r>
            <a:endParaRPr lang="en-US" sz="3200" dirty="0"/>
          </a:p>
        </p:txBody>
      </p:sp>
    </p:spTree>
    <p:extLst>
      <p:ext uri="{BB962C8B-B14F-4D97-AF65-F5344CB8AC3E}">
        <p14:creationId xmlns:p14="http://schemas.microsoft.com/office/powerpoint/2010/main" val="108238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29</a:t>
            </a:fld>
            <a:endParaRPr lang="en-IN"/>
          </a:p>
        </p:txBody>
      </p:sp>
      <p:sp>
        <p:nvSpPr>
          <p:cNvPr id="5" name="Content Placeholder 4"/>
          <p:cNvSpPr>
            <a:spLocks noGrp="1"/>
          </p:cNvSpPr>
          <p:nvPr>
            <p:ph idx="4294967295"/>
          </p:nvPr>
        </p:nvSpPr>
        <p:spPr>
          <a:xfrm>
            <a:off x="524656" y="1330036"/>
            <a:ext cx="11032760" cy="4846927"/>
          </a:xfrm>
        </p:spPr>
        <p:txBody>
          <a:bodyPr>
            <a:normAutofit/>
          </a:bodyPr>
          <a:lstStyle/>
          <a:p>
            <a:pPr algn="just"/>
            <a:r>
              <a:rPr lang="en-US" b="1" dirty="0">
                <a:latin typeface="Times New Roman" charset="0"/>
                <a:ea typeface="Times New Roman" charset="0"/>
                <a:cs typeface="Times New Roman" charset="0"/>
              </a:rPr>
              <a:t>DES</a:t>
            </a:r>
            <a:r>
              <a:rPr lang="en-US" dirty="0">
                <a:latin typeface="Times New Roman" charset="0"/>
                <a:ea typeface="Times New Roman" charset="0"/>
                <a:cs typeface="Times New Roman" charset="0"/>
              </a:rPr>
              <a:t> is used for systems where the state of a system changes in discrete points in time. </a:t>
            </a:r>
          </a:p>
          <a:p>
            <a:pPr algn="just"/>
            <a:r>
              <a:rPr lang="en-US" dirty="0">
                <a:latin typeface="Times New Roman" charset="0"/>
                <a:ea typeface="Times New Roman" charset="0"/>
                <a:cs typeface="Times New Roman" charset="0"/>
              </a:rPr>
              <a:t>A system can change in only countable number of points in time. </a:t>
            </a:r>
          </a:p>
          <a:p>
            <a:pPr algn="just"/>
            <a:r>
              <a:rPr lang="en-US" dirty="0">
                <a:latin typeface="Times New Roman" charset="0"/>
                <a:ea typeface="Times New Roman" charset="0"/>
                <a:cs typeface="Times New Roman" charset="0"/>
              </a:rPr>
              <a:t>Makes use of a </a:t>
            </a:r>
            <a:r>
              <a:rPr lang="en-US" b="1" dirty="0">
                <a:latin typeface="Times New Roman" charset="0"/>
                <a:ea typeface="Times New Roman" charset="0"/>
                <a:cs typeface="Times New Roman" charset="0"/>
              </a:rPr>
              <a:t>Time-Advance Algorithm</a:t>
            </a:r>
            <a:r>
              <a:rPr lang="en-US" dirty="0">
                <a:latin typeface="Times New Roman" charset="0"/>
                <a:ea typeface="Times New Roman" charset="0"/>
                <a:cs typeface="Times New Roman" charset="0"/>
              </a:rPr>
              <a:t>.</a:t>
            </a:r>
          </a:p>
          <a:p>
            <a:pPr marL="0" indent="0" algn="just">
              <a:buNone/>
            </a:pPr>
            <a:endParaRPr lang="en-US" dirty="0">
              <a:latin typeface="Times New Roman" charset="0"/>
              <a:ea typeface="Times New Roman" charset="0"/>
              <a:cs typeface="Times New Roman" charset="0"/>
            </a:endParaRPr>
          </a:p>
          <a:p>
            <a:pPr marL="0" indent="0" algn="just">
              <a:buNone/>
            </a:pPr>
            <a:r>
              <a:rPr lang="en-US" b="1" dirty="0">
                <a:latin typeface="Times New Roman" charset="0"/>
                <a:ea typeface="Times New Roman" charset="0"/>
                <a:cs typeface="Times New Roman" charset="0"/>
              </a:rPr>
              <a:t>Time-Advance Algorithm (Event Scheduling):</a:t>
            </a:r>
          </a:p>
          <a:p>
            <a:pPr algn="just">
              <a:buFont typeface="Arial" charset="0"/>
              <a:buChar char="•"/>
            </a:pPr>
            <a:r>
              <a:rPr lang="en-US" dirty="0">
                <a:latin typeface="Times New Roman" charset="0"/>
                <a:ea typeface="Times New Roman" charset="0"/>
                <a:cs typeface="Times New Roman" charset="0"/>
              </a:rPr>
              <a:t>This method requires an event list. </a:t>
            </a:r>
          </a:p>
          <a:p>
            <a:pPr algn="just">
              <a:buFont typeface="Arial" charset="0"/>
              <a:buChar char="•"/>
            </a:pPr>
            <a:r>
              <a:rPr lang="en-US" dirty="0">
                <a:latin typeface="Times New Roman" charset="0"/>
                <a:ea typeface="Times New Roman" charset="0"/>
                <a:cs typeface="Times New Roman" charset="0"/>
              </a:rPr>
              <a:t>The Simulation Clock Time will progress only up to the time when the event is expected to occur.</a:t>
            </a:r>
          </a:p>
          <a:p>
            <a:pPr marL="0" indent="0" algn="just">
              <a:buNone/>
            </a:pPr>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98673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219"/>
            <a:ext cx="12192000" cy="576889"/>
          </a:xfrm>
          <a:solidFill>
            <a:srgbClr val="002060"/>
          </a:solidFill>
        </p:spPr>
        <p:txBody>
          <a:bodyPr>
            <a:normAutofit fontScale="90000"/>
          </a:bodyPr>
          <a:lstStyle/>
          <a:p>
            <a:r>
              <a:rPr lang="en-IN" b="1" dirty="0">
                <a:solidFill>
                  <a:schemeClr val="bg1"/>
                </a:solidFill>
                <a:latin typeface="Times New Roman" charset="0"/>
                <a:ea typeface="Times New Roman" charset="0"/>
                <a:cs typeface="Times New Roman" charset="0"/>
              </a:rPr>
              <a:t>System , Models, Simulation</a:t>
            </a:r>
          </a:p>
        </p:txBody>
      </p:sp>
      <p:sp>
        <p:nvSpPr>
          <p:cNvPr id="3" name="Content Placeholder 2"/>
          <p:cNvSpPr>
            <a:spLocks noGrp="1"/>
          </p:cNvSpPr>
          <p:nvPr>
            <p:ph idx="1"/>
          </p:nvPr>
        </p:nvSpPr>
        <p:spPr>
          <a:xfrm>
            <a:off x="747764" y="1036320"/>
            <a:ext cx="11089193" cy="5562600"/>
          </a:xfrm>
        </p:spPr>
        <p:txBody>
          <a:bodyPr>
            <a:noAutofit/>
          </a:bodyPr>
          <a:lstStyle/>
          <a:p>
            <a:pPr marL="457200" lvl="0" indent="-457200" algn="just">
              <a:lnSpc>
                <a:spcPct val="120000"/>
              </a:lnSpc>
              <a:spcBef>
                <a:spcPts val="0"/>
              </a:spcBef>
              <a:buNone/>
            </a:pPr>
            <a:r>
              <a:rPr lang="en-US" b="1" dirty="0">
                <a:latin typeface="Times New Roman" charset="0"/>
                <a:ea typeface="Times New Roman" charset="0"/>
                <a:cs typeface="Times New Roman" charset="0"/>
              </a:rPr>
              <a:t>Types of Systems</a:t>
            </a:r>
          </a:p>
          <a:p>
            <a:pPr marL="457200" lvl="0" indent="-457200" algn="just">
              <a:lnSpc>
                <a:spcPct val="120000"/>
              </a:lnSpc>
              <a:spcBef>
                <a:spcPts val="0"/>
              </a:spcBef>
              <a:buNone/>
            </a:pPr>
            <a:endParaRPr lang="en-US" dirty="0">
              <a:latin typeface="Times New Roman" charset="0"/>
              <a:ea typeface="Times New Roman" charset="0"/>
              <a:cs typeface="Times New Roman" charset="0"/>
            </a:endParaRPr>
          </a:p>
          <a:p>
            <a:pPr lvl="0" algn="just">
              <a:lnSpc>
                <a:spcPct val="120000"/>
              </a:lnSpc>
              <a:spcBef>
                <a:spcPts val="0"/>
              </a:spcBef>
              <a:buFont typeface="Wingdings" charset="2"/>
              <a:buChar char="v"/>
            </a:pPr>
            <a:r>
              <a:rPr lang="en-US" b="1" dirty="0">
                <a:latin typeface="Times New Roman" charset="0"/>
                <a:ea typeface="Times New Roman" charset="0"/>
                <a:cs typeface="Times New Roman" charset="0"/>
              </a:rPr>
              <a:t>Discrete</a:t>
            </a:r>
          </a:p>
          <a:p>
            <a:pPr marL="457200" lvl="0" indent="-457200" algn="just">
              <a:lnSpc>
                <a:spcPct val="120000"/>
              </a:lnSpc>
              <a:spcBef>
                <a:spcPts val="0"/>
              </a:spcBef>
              <a:buNone/>
            </a:pPr>
            <a:r>
              <a:rPr lang="en-US" dirty="0">
                <a:latin typeface="Times New Roman" charset="0"/>
                <a:ea typeface="Times New Roman" charset="0"/>
                <a:cs typeface="Times New Roman" charset="0"/>
              </a:rPr>
              <a:t>     State variables change instantaneously at separated points in time.</a:t>
            </a:r>
          </a:p>
          <a:p>
            <a:pPr marL="457200" lvl="0" indent="-457200" algn="just">
              <a:lnSpc>
                <a:spcPct val="120000"/>
              </a:lnSpc>
              <a:spcBef>
                <a:spcPts val="0"/>
              </a:spcBef>
              <a:buNone/>
            </a:pPr>
            <a:r>
              <a:rPr lang="en-US" dirty="0">
                <a:latin typeface="Times New Roman" charset="0"/>
                <a:ea typeface="Times New Roman" charset="0"/>
                <a:cs typeface="Times New Roman" charset="0"/>
              </a:rPr>
              <a:t>     For </a:t>
            </a:r>
            <a:r>
              <a:rPr lang="en-US" dirty="0" err="1">
                <a:latin typeface="Times New Roman" charset="0"/>
                <a:ea typeface="Times New Roman" charset="0"/>
                <a:cs typeface="Times New Roman" charset="0"/>
              </a:rPr>
              <a:t>eg</a:t>
            </a:r>
            <a:r>
              <a:rPr lang="en-US" dirty="0">
                <a:latin typeface="Times New Roman" charset="0"/>
                <a:ea typeface="Times New Roman" charset="0"/>
                <a:cs typeface="Times New Roman" charset="0"/>
              </a:rPr>
              <a:t>. Bank model: State changes occur only when a customer arrives          or departs.</a:t>
            </a:r>
          </a:p>
          <a:p>
            <a:pPr marL="457200" lvl="0" indent="-457200" algn="just">
              <a:lnSpc>
                <a:spcPct val="120000"/>
              </a:lnSpc>
              <a:spcBef>
                <a:spcPts val="0"/>
              </a:spcBef>
              <a:buNone/>
            </a:pPr>
            <a:endParaRPr lang="en-US" dirty="0">
              <a:latin typeface="Times New Roman" charset="0"/>
              <a:ea typeface="Times New Roman" charset="0"/>
              <a:cs typeface="Times New Roman" charset="0"/>
            </a:endParaRPr>
          </a:p>
          <a:p>
            <a:pPr lvl="0" algn="just">
              <a:lnSpc>
                <a:spcPct val="120000"/>
              </a:lnSpc>
              <a:spcBef>
                <a:spcPts val="0"/>
              </a:spcBef>
              <a:buFont typeface="Wingdings" charset="2"/>
              <a:buChar char="v"/>
            </a:pPr>
            <a:r>
              <a:rPr lang="en-US" b="1" dirty="0">
                <a:latin typeface="Times New Roman" charset="0"/>
                <a:ea typeface="Times New Roman" charset="0"/>
                <a:cs typeface="Times New Roman" charset="0"/>
              </a:rPr>
              <a:t>Continuous</a:t>
            </a:r>
          </a:p>
          <a:p>
            <a:pPr marL="457200" lvl="0" indent="-457200" algn="just">
              <a:lnSpc>
                <a:spcPct val="120000"/>
              </a:lnSpc>
              <a:spcBef>
                <a:spcPts val="0"/>
              </a:spcBef>
              <a:buNone/>
            </a:pPr>
            <a:r>
              <a:rPr lang="en-US" dirty="0">
                <a:latin typeface="Times New Roman" charset="0"/>
                <a:ea typeface="Times New Roman" charset="0"/>
                <a:cs typeface="Times New Roman" charset="0"/>
              </a:rPr>
              <a:t>     State variables change continuously as a function of time.</a:t>
            </a:r>
          </a:p>
          <a:p>
            <a:pPr marL="457200" lvl="0" indent="-457200" algn="just">
              <a:lnSpc>
                <a:spcPct val="120000"/>
              </a:lnSpc>
              <a:spcBef>
                <a:spcPts val="0"/>
              </a:spcBef>
              <a:buNone/>
            </a:pPr>
            <a:r>
              <a:rPr lang="en-US" dirty="0">
                <a:latin typeface="Times New Roman" charset="0"/>
                <a:ea typeface="Times New Roman" charset="0"/>
                <a:cs typeface="Times New Roman" charset="0"/>
              </a:rPr>
              <a:t>     For </a:t>
            </a:r>
            <a:r>
              <a:rPr lang="en-US" dirty="0" err="1">
                <a:latin typeface="Times New Roman" charset="0"/>
                <a:ea typeface="Times New Roman" charset="0"/>
                <a:cs typeface="Times New Roman" charset="0"/>
              </a:rPr>
              <a:t>eg</a:t>
            </a:r>
            <a:r>
              <a:rPr lang="en-US" dirty="0">
                <a:latin typeface="Times New Roman" charset="0"/>
                <a:ea typeface="Times New Roman" charset="0"/>
                <a:cs typeface="Times New Roman" charset="0"/>
              </a:rPr>
              <a:t>. Airplane flight: State variables like position, velocity change continuously. Many systems are partly discrete, partly continuous.</a:t>
            </a:r>
            <a:endParaRPr lang="en-US" dirty="0">
              <a:solidFill>
                <a:srgbClr val="002060"/>
              </a:solidFill>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3</a:t>
            </a:fld>
            <a:endParaRPr lang="en-IN"/>
          </a:p>
        </p:txBody>
      </p:sp>
    </p:spTree>
    <p:extLst>
      <p:ext uri="{BB962C8B-B14F-4D97-AF65-F5344CB8AC3E}">
        <p14:creationId xmlns:p14="http://schemas.microsoft.com/office/powerpoint/2010/main" val="751619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Differences </a:t>
            </a:r>
          </a:p>
        </p:txBody>
      </p:sp>
      <p:sp>
        <p:nvSpPr>
          <p:cNvPr id="4" name="Slide Number Placeholder 3"/>
          <p:cNvSpPr>
            <a:spLocks noGrp="1"/>
          </p:cNvSpPr>
          <p:nvPr>
            <p:ph type="sldNum" sz="quarter" idx="12"/>
          </p:nvPr>
        </p:nvSpPr>
        <p:spPr/>
        <p:txBody>
          <a:bodyPr/>
          <a:lstStyle/>
          <a:p>
            <a:fld id="{665AE4C4-D3AC-47CA-82DE-E78F1BF6BAF1}" type="slidenum">
              <a:rPr lang="en-IN" smtClean="0"/>
              <a:t>30</a:t>
            </a:fld>
            <a:endParaRPr lang="en-IN" dirty="0"/>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784753" y="1043354"/>
            <a:ext cx="8622494" cy="4958861"/>
          </a:xfrm>
          <a:prstGeom prst="rect">
            <a:avLst/>
          </a:prstGeom>
        </p:spPr>
      </p:pic>
      <p:sp>
        <p:nvSpPr>
          <p:cNvPr id="11" name="TextBox 10"/>
          <p:cNvSpPr txBox="1"/>
          <p:nvPr/>
        </p:nvSpPr>
        <p:spPr>
          <a:xfrm>
            <a:off x="4091354" y="6002215"/>
            <a:ext cx="4302369" cy="369332"/>
          </a:xfrm>
          <a:prstGeom prst="rect">
            <a:avLst/>
          </a:prstGeom>
          <a:noFill/>
        </p:spPr>
        <p:txBody>
          <a:bodyPr wrap="square" rtlCol="0">
            <a:spAutoFit/>
          </a:bodyPr>
          <a:lstStyle/>
          <a:p>
            <a:r>
              <a:rPr lang="en-US" dirty="0"/>
              <a:t>Overview of DTS (a) and DES (b)</a:t>
            </a:r>
          </a:p>
        </p:txBody>
      </p:sp>
    </p:spTree>
    <p:extLst>
      <p:ext uri="{BB962C8B-B14F-4D97-AF65-F5344CB8AC3E}">
        <p14:creationId xmlns:p14="http://schemas.microsoft.com/office/powerpoint/2010/main" val="876867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65AE4C4-D3AC-47CA-82DE-E78F1BF6BAF1}" type="slidenum">
              <a:rPr lang="en-IN" smtClean="0"/>
              <a:t>31</a:t>
            </a:fld>
            <a:endParaRPr lang="en-IN"/>
          </a:p>
        </p:txBody>
      </p:sp>
      <p:pic>
        <p:nvPicPr>
          <p:cNvPr id="3" name="Picture 2"/>
          <p:cNvPicPr>
            <a:picLocks noChangeAspect="1"/>
          </p:cNvPicPr>
          <p:nvPr/>
        </p:nvPicPr>
        <p:blipFill>
          <a:blip r:embed="rId2"/>
          <a:stretch>
            <a:fillRect/>
          </a:stretch>
        </p:blipFill>
        <p:spPr>
          <a:xfrm>
            <a:off x="1924050" y="965200"/>
            <a:ext cx="8343900" cy="5092700"/>
          </a:xfrm>
          <a:prstGeom prst="rect">
            <a:avLst/>
          </a:prstGeom>
        </p:spPr>
      </p:pic>
    </p:spTree>
    <p:extLst>
      <p:ext uri="{BB962C8B-B14F-4D97-AF65-F5344CB8AC3E}">
        <p14:creationId xmlns:p14="http://schemas.microsoft.com/office/powerpoint/2010/main" val="992613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1081702"/>
          </a:xfrm>
          <a:prstGeom prst="rect">
            <a:avLst/>
          </a:prstGeom>
          <a:solidFill>
            <a:srgbClr val="00206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Times New Roman" charset="0"/>
                <a:ea typeface="Times New Roman" charset="0"/>
                <a:cs typeface="Times New Roman" charset="0"/>
              </a:rPr>
              <a:t>Components and Organization of a Discrete Event Simulation Model</a:t>
            </a:r>
            <a:endParaRPr lang="en-IN" sz="4000" b="1" dirty="0">
              <a:solidFill>
                <a:schemeClr val="bg1"/>
              </a:solidFill>
              <a:latin typeface="Times New Roman" charset="0"/>
              <a:ea typeface="Times New Roman" charset="0"/>
              <a:cs typeface="Times New Roman" charset="0"/>
            </a:endParaRPr>
          </a:p>
        </p:txBody>
      </p:sp>
      <p:sp>
        <p:nvSpPr>
          <p:cNvPr id="7" name="Content Placeholder 6"/>
          <p:cNvSpPr>
            <a:spLocks noGrp="1"/>
          </p:cNvSpPr>
          <p:nvPr>
            <p:ph idx="1"/>
          </p:nvPr>
        </p:nvSpPr>
        <p:spPr>
          <a:xfrm>
            <a:off x="838200" y="1399309"/>
            <a:ext cx="10515600" cy="4777653"/>
          </a:xfrm>
        </p:spPr>
        <p:txBody>
          <a:bodyPr>
            <a:normAutofit/>
          </a:bodyPr>
          <a:lstStyle/>
          <a:p>
            <a:pPr marL="0" indent="0" algn="just">
              <a:buNone/>
            </a:pPr>
            <a:r>
              <a:rPr lang="en-US" sz="3200" b="1" dirty="0">
                <a:latin typeface="Times New Roman" charset="0"/>
                <a:ea typeface="Times New Roman" charset="0"/>
                <a:cs typeface="Times New Roman" charset="0"/>
              </a:rPr>
              <a:t>System State</a:t>
            </a:r>
            <a:r>
              <a:rPr lang="en-US" dirty="0">
                <a:latin typeface="Times New Roman" charset="0"/>
                <a:ea typeface="Times New Roman" charset="0"/>
                <a:cs typeface="Times New Roman" charset="0"/>
              </a:rPr>
              <a:t>: The collection of state variables necessary to describe the system at a particular time.</a:t>
            </a:r>
          </a:p>
          <a:p>
            <a:pPr marL="0" indent="0" algn="just">
              <a:buNone/>
            </a:pPr>
            <a:r>
              <a:rPr lang="en-US" sz="3200" b="1" dirty="0">
                <a:latin typeface="Times New Roman" charset="0"/>
                <a:ea typeface="Times New Roman" charset="0"/>
                <a:cs typeface="Times New Roman" charset="0"/>
              </a:rPr>
              <a:t>Simulation Clock</a:t>
            </a:r>
            <a:r>
              <a:rPr lang="en-US" dirty="0">
                <a:latin typeface="Times New Roman" charset="0"/>
                <a:ea typeface="Times New Roman" charset="0"/>
                <a:cs typeface="Times New Roman" charset="0"/>
              </a:rPr>
              <a:t>: A variable giving the current value of simulated time.</a:t>
            </a:r>
          </a:p>
          <a:p>
            <a:pPr marL="0" indent="0" algn="just">
              <a:buNone/>
            </a:pPr>
            <a:r>
              <a:rPr lang="en-US" sz="3200" b="1" dirty="0">
                <a:latin typeface="Times New Roman" charset="0"/>
                <a:ea typeface="Times New Roman" charset="0"/>
                <a:cs typeface="Times New Roman" charset="0"/>
              </a:rPr>
              <a:t>Event List</a:t>
            </a:r>
            <a:r>
              <a:rPr lang="en-US" dirty="0">
                <a:latin typeface="Times New Roman" charset="0"/>
                <a:ea typeface="Times New Roman" charset="0"/>
                <a:cs typeface="Times New Roman" charset="0"/>
              </a:rPr>
              <a:t>: A list containing all information about all scheduled events like time when each type of event will occur.</a:t>
            </a:r>
          </a:p>
          <a:p>
            <a:pPr marL="0" indent="0" algn="just">
              <a:buNone/>
            </a:pPr>
            <a:r>
              <a:rPr lang="en-US" sz="3200" b="1" dirty="0">
                <a:latin typeface="Times New Roman" charset="0"/>
                <a:ea typeface="Times New Roman" charset="0"/>
                <a:cs typeface="Times New Roman" charset="0"/>
              </a:rPr>
              <a:t>Initialization Routine</a:t>
            </a:r>
            <a:r>
              <a:rPr lang="en-US" dirty="0">
                <a:latin typeface="Times New Roman" charset="0"/>
                <a:ea typeface="Times New Roman" charset="0"/>
                <a:cs typeface="Times New Roman" charset="0"/>
              </a:rPr>
              <a:t>: A subprogram to initialize the simulation model at time zero.</a:t>
            </a:r>
          </a:p>
          <a:p>
            <a:pPr marL="0" indent="0" algn="just">
              <a:buNone/>
            </a:pPr>
            <a:r>
              <a:rPr lang="en-US" sz="3200" b="1" dirty="0">
                <a:latin typeface="Times New Roman" charset="0"/>
                <a:ea typeface="Times New Roman" charset="0"/>
                <a:cs typeface="Times New Roman" charset="0"/>
              </a:rPr>
              <a:t>Statistical Counters</a:t>
            </a:r>
            <a:r>
              <a:rPr lang="en-US" dirty="0">
                <a:latin typeface="Times New Roman" charset="0"/>
                <a:ea typeface="Times New Roman" charset="0"/>
                <a:cs typeface="Times New Roman" charset="0"/>
              </a:rPr>
              <a:t>: Variables used for storing statistical information about system performance.</a:t>
            </a:r>
          </a:p>
        </p:txBody>
      </p:sp>
      <p:sp>
        <p:nvSpPr>
          <p:cNvPr id="4" name="Slide Number Placeholder 3"/>
          <p:cNvSpPr>
            <a:spLocks noGrp="1"/>
          </p:cNvSpPr>
          <p:nvPr>
            <p:ph type="sldNum" sz="quarter" idx="12"/>
          </p:nvPr>
        </p:nvSpPr>
        <p:spPr/>
        <p:txBody>
          <a:bodyPr/>
          <a:lstStyle/>
          <a:p>
            <a:fld id="{665AE4C4-D3AC-47CA-82DE-E78F1BF6BAF1}" type="slidenum">
              <a:rPr lang="en-IN" smtClean="0"/>
              <a:t>32</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27326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charset="0"/>
                <a:ea typeface="Times New Roman" charset="0"/>
                <a:cs typeface="Times New Roman" charset="0"/>
              </a:rPr>
              <a:t>Examples of Statistical Counters</a:t>
            </a:r>
            <a:endParaRPr lang="en-IN" b="1" dirty="0">
              <a:solidFill>
                <a:schemeClr val="bg1"/>
              </a:solidFill>
              <a:latin typeface="Times New Roman" charset="0"/>
              <a:ea typeface="Times New Roman" charset="0"/>
              <a:cs typeface="Times New Roman" charset="0"/>
            </a:endParaRPr>
          </a:p>
        </p:txBody>
      </p:sp>
      <p:sp>
        <p:nvSpPr>
          <p:cNvPr id="5" name="Content Placeholder 4"/>
          <p:cNvSpPr>
            <a:spLocks noGrp="1"/>
          </p:cNvSpPr>
          <p:nvPr>
            <p:ph idx="1"/>
          </p:nvPr>
        </p:nvSpPr>
        <p:spPr>
          <a:xfrm>
            <a:off x="1348154" y="1233055"/>
            <a:ext cx="10005646" cy="4943908"/>
          </a:xfrm>
        </p:spPr>
        <p:txBody>
          <a:bodyPr>
            <a:normAutofit/>
          </a:bodyPr>
          <a:lstStyle/>
          <a:p>
            <a:r>
              <a:rPr lang="en-US" dirty="0">
                <a:latin typeface="Times New Roman" charset="0"/>
                <a:ea typeface="Times New Roman" charset="0"/>
                <a:cs typeface="Times New Roman" charset="0"/>
              </a:rPr>
              <a:t>The number of parts produced so far</a:t>
            </a:r>
          </a:p>
          <a:p>
            <a:r>
              <a:rPr lang="en-US" dirty="0">
                <a:latin typeface="Times New Roman" charset="0"/>
                <a:ea typeface="Times New Roman" charset="0"/>
                <a:cs typeface="Times New Roman" charset="0"/>
              </a:rPr>
              <a:t>The total of the waiting times in queue so far</a:t>
            </a:r>
          </a:p>
          <a:p>
            <a:r>
              <a:rPr lang="en-US" dirty="0">
                <a:latin typeface="Times New Roman" charset="0"/>
                <a:ea typeface="Times New Roman" charset="0"/>
                <a:cs typeface="Times New Roman" charset="0"/>
              </a:rPr>
              <a:t>The number of parts that have passed through the queue </a:t>
            </a:r>
            <a:r>
              <a:rPr lang="en-US">
                <a:latin typeface="Times New Roman" charset="0"/>
                <a:ea typeface="Times New Roman" charset="0"/>
                <a:cs typeface="Times New Roman" charset="0"/>
              </a:rPr>
              <a:t>so far</a:t>
            </a:r>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The longest time spent in queue we’ve seen so far</a:t>
            </a:r>
          </a:p>
          <a:p>
            <a:r>
              <a:rPr lang="en-US" dirty="0">
                <a:latin typeface="Times New Roman" charset="0"/>
                <a:ea typeface="Times New Roman" charset="0"/>
                <a:cs typeface="Times New Roman" charset="0"/>
              </a:rPr>
              <a:t>The total of the time spent in the system by all parts that have departed so far</a:t>
            </a:r>
          </a:p>
          <a:p>
            <a:r>
              <a:rPr lang="en-US" dirty="0">
                <a:latin typeface="Times New Roman" charset="0"/>
                <a:ea typeface="Times New Roman" charset="0"/>
                <a:cs typeface="Times New Roman" charset="0"/>
              </a:rPr>
              <a:t>The longest time in system we’ve seen so far</a:t>
            </a:r>
          </a:p>
          <a:p>
            <a:r>
              <a:rPr lang="en-US" dirty="0">
                <a:latin typeface="Times New Roman" charset="0"/>
                <a:ea typeface="Times New Roman" charset="0"/>
                <a:cs typeface="Times New Roman" charset="0"/>
              </a:rPr>
              <a:t>The area so far under the queue-length curve Q(t)The highest level that Q(t) has so far attained</a:t>
            </a:r>
          </a:p>
          <a:p>
            <a:r>
              <a:rPr lang="en-US" dirty="0">
                <a:latin typeface="Times New Roman" charset="0"/>
                <a:ea typeface="Times New Roman" charset="0"/>
                <a:cs typeface="Times New Roman" charset="0"/>
              </a:rPr>
              <a:t>The area so far under the server-busy function B(t)</a:t>
            </a:r>
          </a:p>
        </p:txBody>
      </p:sp>
      <p:sp>
        <p:nvSpPr>
          <p:cNvPr id="4" name="Slide Number Placeholder 3"/>
          <p:cNvSpPr>
            <a:spLocks noGrp="1"/>
          </p:cNvSpPr>
          <p:nvPr>
            <p:ph type="sldNum" sz="quarter" idx="12"/>
          </p:nvPr>
        </p:nvSpPr>
        <p:spPr/>
        <p:txBody>
          <a:bodyPr/>
          <a:lstStyle/>
          <a:p>
            <a:fld id="{665AE4C4-D3AC-47CA-82DE-E78F1BF6BAF1}" type="slidenum">
              <a:rPr lang="en-IN" smtClean="0"/>
              <a:t>33</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4619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9901"/>
            <a:ext cx="12192000" cy="659568"/>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34</a:t>
            </a:fld>
            <a:endParaRPr lang="en-IN"/>
          </a:p>
        </p:txBody>
      </p:sp>
      <p:sp>
        <p:nvSpPr>
          <p:cNvPr id="7" name="Content Placeholder 6"/>
          <p:cNvSpPr>
            <a:spLocks noGrp="1"/>
          </p:cNvSpPr>
          <p:nvPr>
            <p:ph idx="1"/>
          </p:nvPr>
        </p:nvSpPr>
        <p:spPr>
          <a:xfrm>
            <a:off x="838200" y="1219200"/>
            <a:ext cx="10515600" cy="4957763"/>
          </a:xfrm>
        </p:spPr>
        <p:txBody>
          <a:bodyPr/>
          <a:lstStyle/>
          <a:p>
            <a:pPr algn="just"/>
            <a:r>
              <a:rPr lang="en-US" b="1" dirty="0">
                <a:latin typeface="Times New Roman" charset="0"/>
                <a:ea typeface="Times New Roman" charset="0"/>
                <a:cs typeface="Times New Roman" charset="0"/>
              </a:rPr>
              <a:t>Timing</a:t>
            </a:r>
            <a:r>
              <a:rPr lang="en-US" dirty="0">
                <a:latin typeface="Times New Roman" charset="0"/>
                <a:ea typeface="Times New Roman" charset="0"/>
                <a:cs typeface="Times New Roman" charset="0"/>
              </a:rPr>
              <a:t> </a:t>
            </a:r>
            <a:r>
              <a:rPr lang="en-US" b="1" dirty="0">
                <a:latin typeface="Times New Roman" charset="0"/>
                <a:ea typeface="Times New Roman" charset="0"/>
                <a:cs typeface="Times New Roman" charset="0"/>
              </a:rPr>
              <a:t>Routine</a:t>
            </a:r>
            <a:r>
              <a:rPr lang="en-US" dirty="0">
                <a:latin typeface="Times New Roman" charset="0"/>
                <a:ea typeface="Times New Roman" charset="0"/>
                <a:cs typeface="Times New Roman" charset="0"/>
              </a:rPr>
              <a:t>: A subprogram that determines the next event from the event list and then advances the simulation clock to the time when that event is to occur.</a:t>
            </a:r>
          </a:p>
          <a:p>
            <a:pPr algn="just"/>
            <a:r>
              <a:rPr lang="en-US" b="1" dirty="0">
                <a:latin typeface="Times New Roman" charset="0"/>
                <a:ea typeface="Times New Roman" charset="0"/>
                <a:cs typeface="Times New Roman" charset="0"/>
              </a:rPr>
              <a:t>Event Routine</a:t>
            </a:r>
            <a:r>
              <a:rPr lang="en-US" dirty="0">
                <a:latin typeface="Times New Roman" charset="0"/>
                <a:ea typeface="Times New Roman" charset="0"/>
                <a:cs typeface="Times New Roman" charset="0"/>
              </a:rPr>
              <a:t>: A subprogram that updates the system state when a particular type of event occurs (there is one event routine for each event type).</a:t>
            </a:r>
          </a:p>
          <a:p>
            <a:pPr algn="just"/>
            <a:r>
              <a:rPr lang="en-US" b="1" dirty="0">
                <a:latin typeface="Times New Roman" charset="0"/>
                <a:ea typeface="Times New Roman" charset="0"/>
                <a:cs typeface="Times New Roman" charset="0"/>
              </a:rPr>
              <a:t>Library Routine</a:t>
            </a:r>
            <a:r>
              <a:rPr lang="en-US" dirty="0">
                <a:latin typeface="Times New Roman" charset="0"/>
                <a:ea typeface="Times New Roman" charset="0"/>
                <a:cs typeface="Times New Roman" charset="0"/>
              </a:rPr>
              <a:t>: A set of subprograms used to generate random observations from probability distributions that were determined as part of the simulation model.</a:t>
            </a:r>
          </a:p>
          <a:p>
            <a:pPr algn="just"/>
            <a:endParaRPr lang="en-US" dirty="0"/>
          </a:p>
        </p:txBody>
      </p:sp>
    </p:spTree>
    <p:extLst>
      <p:ext uri="{BB962C8B-B14F-4D97-AF65-F5344CB8AC3E}">
        <p14:creationId xmlns:p14="http://schemas.microsoft.com/office/powerpoint/2010/main" val="2041316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35</a:t>
            </a:fld>
            <a:endParaRPr lang="en-IN"/>
          </a:p>
        </p:txBody>
      </p:sp>
      <p:sp>
        <p:nvSpPr>
          <p:cNvPr id="7" name="Content Placeholder 6"/>
          <p:cNvSpPr>
            <a:spLocks noGrp="1"/>
          </p:cNvSpPr>
          <p:nvPr>
            <p:ph idx="1"/>
          </p:nvPr>
        </p:nvSpPr>
        <p:spPr/>
        <p:txBody>
          <a:bodyPr/>
          <a:lstStyle/>
          <a:p>
            <a:pPr algn="just"/>
            <a:r>
              <a:rPr lang="en-US" b="1" dirty="0">
                <a:latin typeface="Times New Roman" charset="0"/>
                <a:ea typeface="Times New Roman" charset="0"/>
                <a:cs typeface="Times New Roman" charset="0"/>
              </a:rPr>
              <a:t>Report Generator</a:t>
            </a:r>
            <a:r>
              <a:rPr lang="en-US" dirty="0">
                <a:latin typeface="Times New Roman" charset="0"/>
                <a:ea typeface="Times New Roman" charset="0"/>
                <a:cs typeface="Times New Roman" charset="0"/>
              </a:rPr>
              <a:t>: A subprogram that computes estimates (from the statistical counters) of the desired measures of performance produces a report when the simulation ends.</a:t>
            </a:r>
          </a:p>
          <a:p>
            <a:pPr marL="0" indent="0" algn="just">
              <a:buNone/>
            </a:pPr>
            <a:endParaRPr lang="en-US" dirty="0">
              <a:latin typeface="Times New Roman" charset="0"/>
              <a:ea typeface="Times New Roman" charset="0"/>
              <a:cs typeface="Times New Roman" charset="0"/>
            </a:endParaRPr>
          </a:p>
          <a:p>
            <a:pPr algn="just"/>
            <a:r>
              <a:rPr lang="en-US" b="1" dirty="0">
                <a:latin typeface="Times New Roman" charset="0"/>
                <a:ea typeface="Times New Roman" charset="0"/>
                <a:cs typeface="Times New Roman" charset="0"/>
              </a:rPr>
              <a:t>Main Program</a:t>
            </a:r>
            <a:r>
              <a:rPr lang="en-US" dirty="0">
                <a:latin typeface="Times New Roman" charset="0"/>
                <a:ea typeface="Times New Roman" charset="0"/>
                <a:cs typeface="Times New Roman" charset="0"/>
              </a:rPr>
              <a:t>: A subprogram that invokes the timing routine to determine the next event transfers control to the corresponding event routine to update the system state appropriately. check for termination and invoke the report generator when the simulation is over.</a:t>
            </a:r>
            <a:br>
              <a:rPr lang="en-US" dirty="0">
                <a:latin typeface="Times New Roman" charset="0"/>
                <a:ea typeface="Times New Roman" charset="0"/>
                <a:cs typeface="Times New Roman" charset="0"/>
              </a:rPr>
            </a:br>
            <a:endParaRPr lang="en-US" dirty="0">
              <a:latin typeface="Times New Roman" charset="0"/>
              <a:ea typeface="Times New Roman" charset="0"/>
              <a:cs typeface="Times New Roman" charset="0"/>
            </a:endParaRPr>
          </a:p>
          <a:p>
            <a:pPr algn="just"/>
            <a:endParaRPr lang="en-US" dirty="0"/>
          </a:p>
        </p:txBody>
      </p:sp>
    </p:spTree>
    <p:extLst>
      <p:ext uri="{BB962C8B-B14F-4D97-AF65-F5344CB8AC3E}">
        <p14:creationId xmlns:p14="http://schemas.microsoft.com/office/powerpoint/2010/main" val="75924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63599"/>
          </a:xfrm>
          <a:solidFill>
            <a:srgbClr val="002060"/>
          </a:solidFill>
        </p:spPr>
        <p:txBody>
          <a:bodyPr>
            <a:normAutofit fontScale="90000"/>
          </a:bodyPr>
          <a:lstStyle/>
          <a:p>
            <a:br>
              <a:rPr lang="en-US" b="1" dirty="0">
                <a:solidFill>
                  <a:schemeClr val="bg1"/>
                </a:solidFill>
              </a:rPr>
            </a:br>
            <a:r>
              <a:rPr lang="en-US" b="1" dirty="0">
                <a:solidFill>
                  <a:schemeClr val="bg1"/>
                </a:solidFill>
                <a:latin typeface="Times New Roman" charset="0"/>
                <a:ea typeface="Times New Roman" charset="0"/>
                <a:cs typeface="Times New Roman" charset="0"/>
              </a:rPr>
              <a:t>Simulation </a:t>
            </a:r>
            <a:r>
              <a:rPr lang="en-US" b="1">
                <a:solidFill>
                  <a:schemeClr val="bg1"/>
                </a:solidFill>
                <a:latin typeface="Times New Roman" charset="0"/>
                <a:ea typeface="Times New Roman" charset="0"/>
                <a:cs typeface="Times New Roman" charset="0"/>
              </a:rPr>
              <a:t>of a Single-Server Queueing System</a:t>
            </a:r>
            <a:br>
              <a:rPr lang="en-US" dirty="0">
                <a:solidFill>
                  <a:schemeClr val="bg1"/>
                </a:solidFill>
              </a:rPr>
            </a:br>
            <a:r>
              <a:rPr lang="en-US" dirty="0">
                <a:solidFill>
                  <a:schemeClr val="bg1"/>
                </a:solidFill>
              </a:rPr>
              <a:t> </a:t>
            </a:r>
            <a:endParaRPr lang="en-IN" b="1" dirty="0">
              <a:solidFill>
                <a:schemeClr val="bg1"/>
              </a:solidFill>
              <a:latin typeface="Adobe Garamond Pro Bold" panose="02020702060506020403" pitchFamily="18" charset="0"/>
            </a:endParaRPr>
          </a:p>
        </p:txBody>
      </p:sp>
      <p:sp>
        <p:nvSpPr>
          <p:cNvPr id="3" name="Content Placeholder 2"/>
          <p:cNvSpPr>
            <a:spLocks noGrp="1"/>
          </p:cNvSpPr>
          <p:nvPr>
            <p:ph idx="1"/>
          </p:nvPr>
        </p:nvSpPr>
        <p:spPr>
          <a:xfrm>
            <a:off x="747764" y="1137138"/>
            <a:ext cx="11089193" cy="5461782"/>
          </a:xfrm>
        </p:spPr>
        <p:txBody>
          <a:bodyPr>
            <a:normAutofit/>
          </a:bodyPr>
          <a:lstStyle/>
          <a:p>
            <a:pPr marL="457200" indent="-457200" algn="just">
              <a:lnSpc>
                <a:spcPct val="120000"/>
              </a:lnSpc>
              <a:buFont typeface="Wingdings" panose="05000000000000000000" pitchFamily="2" charset="2"/>
              <a:buChar char="q"/>
            </a:pPr>
            <a:r>
              <a:rPr lang="en-US" altLang="en-US" sz="3600" b="1" dirty="0">
                <a:latin typeface="Times New Roman" charset="0"/>
                <a:ea typeface="Times New Roman" charset="0"/>
                <a:cs typeface="Times New Roman" charset="0"/>
              </a:rPr>
              <a:t>What is Queuing Theory</a:t>
            </a:r>
          </a:p>
          <a:p>
            <a:r>
              <a:rPr lang="en-US" altLang="en-US" sz="2400" dirty="0">
                <a:latin typeface="Times New Roman" charset="0"/>
                <a:ea typeface="Times New Roman" charset="0"/>
                <a:cs typeface="Times New Roman" charset="0"/>
              </a:rPr>
              <a:t>Mathematical analysis of queues and waiting times in stochastic systems.</a:t>
            </a:r>
          </a:p>
          <a:p>
            <a:pPr lvl="1"/>
            <a:r>
              <a:rPr lang="en-US" altLang="en-US" dirty="0">
                <a:latin typeface="Times New Roman" charset="0"/>
                <a:ea typeface="Times New Roman" charset="0"/>
                <a:cs typeface="Times New Roman" charset="0"/>
              </a:rPr>
              <a:t>Used extensively to analyze production and service processes exhibiting random variability in market demand (arrival times) and service times.</a:t>
            </a:r>
          </a:p>
          <a:p>
            <a:pPr marL="457200" lvl="1" indent="0">
              <a:buNone/>
            </a:pPr>
            <a:endParaRPr lang="en-US" altLang="en-US" dirty="0">
              <a:latin typeface="Times New Roman" charset="0"/>
              <a:ea typeface="Times New Roman" charset="0"/>
              <a:cs typeface="Times New Roman" charset="0"/>
            </a:endParaRPr>
          </a:p>
          <a:p>
            <a:r>
              <a:rPr lang="en-US" altLang="en-US" sz="2400" dirty="0">
                <a:latin typeface="Times New Roman" charset="0"/>
                <a:ea typeface="Times New Roman" charset="0"/>
                <a:cs typeface="Times New Roman" charset="0"/>
              </a:rPr>
              <a:t>Queues arise when the short term demand for service exceeds the capacity</a:t>
            </a:r>
          </a:p>
          <a:p>
            <a:pPr lvl="1"/>
            <a:r>
              <a:rPr lang="en-US" altLang="en-US" dirty="0">
                <a:latin typeface="Times New Roman" charset="0"/>
                <a:ea typeface="Times New Roman" charset="0"/>
                <a:cs typeface="Times New Roman" charset="0"/>
              </a:rPr>
              <a:t>Most often caused by random variation in service times and the times between customer arrivals.</a:t>
            </a:r>
          </a:p>
          <a:p>
            <a:pPr lvl="1"/>
            <a:r>
              <a:rPr lang="en-US" altLang="en-US" dirty="0">
                <a:latin typeface="Times New Roman" charset="0"/>
                <a:ea typeface="Times New Roman" charset="0"/>
                <a:cs typeface="Times New Roman" charset="0"/>
              </a:rPr>
              <a:t>If long term demand for service &gt; capacity the queue will explode!</a:t>
            </a:r>
          </a:p>
          <a:p>
            <a:endParaRPr lang="en-US" altLang="en-US" sz="2400" dirty="0">
              <a:latin typeface="Times New Roman" charset="0"/>
              <a:ea typeface="Times New Roman" charset="0"/>
              <a:cs typeface="Times New Roman" charset="0"/>
            </a:endParaRPr>
          </a:p>
          <a:p>
            <a:pPr marL="457200" indent="-457200" algn="just">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36</a:t>
            </a:fld>
            <a:endParaRPr lang="en-IN"/>
          </a:p>
        </p:txBody>
      </p:sp>
    </p:spTree>
    <p:extLst>
      <p:ext uri="{BB962C8B-B14F-4D97-AF65-F5344CB8AC3E}">
        <p14:creationId xmlns:p14="http://schemas.microsoft.com/office/powerpoint/2010/main" val="179176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br>
              <a:rPr lang="en-US" altLang="en-US" b="1" dirty="0">
                <a:solidFill>
                  <a:schemeClr val="bg1"/>
                </a:solidFill>
              </a:rPr>
            </a:br>
            <a:r>
              <a:rPr lang="en-US" altLang="en-US" b="1" dirty="0">
                <a:solidFill>
                  <a:schemeClr val="bg1"/>
                </a:solidFill>
                <a:latin typeface="Times New Roman" charset="0"/>
                <a:ea typeface="Times New Roman" charset="0"/>
                <a:cs typeface="Times New Roman" charset="0"/>
              </a:rPr>
              <a:t>Why is Queuing Analysis Important?</a:t>
            </a:r>
            <a:br>
              <a:rPr lang="en-US" altLang="en-US" b="1" dirty="0">
                <a:solidFill>
                  <a:schemeClr val="bg1"/>
                </a:solidFill>
                <a:latin typeface="Times New Roman" charset="0"/>
                <a:ea typeface="Times New Roman" charset="0"/>
                <a:cs typeface="Times New Roman" charset="0"/>
              </a:rPr>
            </a:b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r>
              <a:rPr lang="en-US" altLang="en-US" sz="2400" dirty="0">
                <a:latin typeface="Times New Roman" charset="0"/>
                <a:ea typeface="Times New Roman" charset="0"/>
                <a:cs typeface="Times New Roman" charset="0"/>
              </a:rPr>
              <a:t>Capacity problems are very common in industry and one of the main drivers of process redesign</a:t>
            </a:r>
          </a:p>
          <a:p>
            <a:pPr lvl="1"/>
            <a:r>
              <a:rPr lang="en-US" altLang="en-US" sz="2000" dirty="0">
                <a:latin typeface="Times New Roman" charset="0"/>
                <a:ea typeface="Times New Roman" charset="0"/>
                <a:cs typeface="Times New Roman" charset="0"/>
              </a:rPr>
              <a:t>Need to balance the cost of increased capacity against the gains of increased productivity and service</a:t>
            </a:r>
          </a:p>
          <a:p>
            <a:r>
              <a:rPr lang="en-US" altLang="en-US" sz="2400" dirty="0">
                <a:latin typeface="Times New Roman" charset="0"/>
                <a:ea typeface="Times New Roman" charset="0"/>
                <a:cs typeface="Times New Roman" charset="0"/>
              </a:rPr>
              <a:t>Queuing and waiting time analysis is particularly important in service systems</a:t>
            </a:r>
          </a:p>
          <a:p>
            <a:pPr lvl="1"/>
            <a:r>
              <a:rPr lang="en-US" altLang="en-US" sz="2000" dirty="0">
                <a:latin typeface="Times New Roman" charset="0"/>
                <a:ea typeface="Times New Roman" charset="0"/>
                <a:cs typeface="Times New Roman" charset="0"/>
              </a:rPr>
              <a:t>Large costs of waiting and of lost sales due to waiting</a:t>
            </a:r>
          </a:p>
          <a:p>
            <a:pPr lvl="1"/>
            <a:endParaRPr lang="en-US" altLang="en-US" sz="1600" dirty="0">
              <a:latin typeface="Times New Roman" charset="0"/>
              <a:ea typeface="Times New Roman" charset="0"/>
              <a:cs typeface="Times New Roman" charset="0"/>
            </a:endParaRPr>
          </a:p>
          <a:p>
            <a:pPr>
              <a:buNone/>
            </a:pPr>
            <a:r>
              <a:rPr lang="en-US" altLang="en-US" b="1" dirty="0">
                <a:latin typeface="Times New Roman" charset="0"/>
                <a:ea typeface="Times New Roman" charset="0"/>
                <a:cs typeface="Times New Roman" charset="0"/>
              </a:rPr>
              <a:t>Prototype Example – ER at County Hospital</a:t>
            </a:r>
          </a:p>
          <a:p>
            <a:r>
              <a:rPr lang="en-US" altLang="en-US" sz="2400" dirty="0">
                <a:latin typeface="Times New Roman" charset="0"/>
                <a:ea typeface="Times New Roman" charset="0"/>
                <a:cs typeface="Times New Roman" charset="0"/>
              </a:rPr>
              <a:t>Patients arrive by ambulance or by their own accord</a:t>
            </a:r>
          </a:p>
          <a:p>
            <a:r>
              <a:rPr lang="en-US" altLang="en-US" sz="2400" dirty="0">
                <a:latin typeface="Times New Roman" charset="0"/>
                <a:ea typeface="Times New Roman" charset="0"/>
                <a:cs typeface="Times New Roman" charset="0"/>
              </a:rPr>
              <a:t>One doctor is always on duty</a:t>
            </a:r>
          </a:p>
          <a:p>
            <a:r>
              <a:rPr lang="en-US" altLang="en-US" sz="2400" dirty="0">
                <a:latin typeface="Times New Roman" charset="0"/>
                <a:ea typeface="Times New Roman" charset="0"/>
                <a:cs typeface="Times New Roman" charset="0"/>
              </a:rPr>
              <a:t>More and more patients seeks help </a:t>
            </a:r>
            <a:r>
              <a:rPr lang="en-US" altLang="en-US" sz="2400" dirty="0">
                <a:latin typeface="Times New Roman" charset="0"/>
                <a:ea typeface="Times New Roman" charset="0"/>
                <a:cs typeface="Times New Roman" charset="0"/>
                <a:sym typeface="Symbol" charset="2"/>
              </a:rPr>
              <a:t> longer waiting times</a:t>
            </a:r>
          </a:p>
          <a:p>
            <a:pPr marL="0" indent="0">
              <a:buNone/>
            </a:pPr>
            <a:r>
              <a:rPr lang="en-US" altLang="en-US" sz="2400" b="1" u="sng" dirty="0">
                <a:latin typeface="Times New Roman" charset="0"/>
                <a:ea typeface="Times New Roman" charset="0"/>
                <a:cs typeface="Times New Roman" charset="0"/>
              </a:rPr>
              <a:t>Question</a:t>
            </a:r>
            <a:r>
              <a:rPr lang="en-US" altLang="en-US" sz="2400" dirty="0">
                <a:latin typeface="Times New Roman" charset="0"/>
                <a:ea typeface="Times New Roman" charset="0"/>
                <a:cs typeface="Times New Roman" charset="0"/>
              </a:rPr>
              <a:t>: </a:t>
            </a:r>
            <a:r>
              <a:rPr lang="en-US" altLang="en-US" sz="2400" b="1" dirty="0">
                <a:latin typeface="Times New Roman" charset="0"/>
                <a:ea typeface="Times New Roman" charset="0"/>
                <a:cs typeface="Times New Roman" charset="0"/>
              </a:rPr>
              <a:t>Should another MD position be instated?</a:t>
            </a:r>
          </a:p>
          <a:p>
            <a:pPr marL="457200" indent="-457200" algn="just">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37</a:t>
            </a:fld>
            <a:endParaRPr lang="en-IN"/>
          </a:p>
        </p:txBody>
      </p:sp>
    </p:spTree>
    <p:extLst>
      <p:ext uri="{BB962C8B-B14F-4D97-AF65-F5344CB8AC3E}">
        <p14:creationId xmlns:p14="http://schemas.microsoft.com/office/powerpoint/2010/main" val="874737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r>
              <a:rPr lang="en-US" altLang="en-US" b="1" dirty="0">
                <a:solidFill>
                  <a:schemeClr val="bg1"/>
                </a:solidFill>
                <a:latin typeface="Times New Roman" charset="0"/>
                <a:ea typeface="Times New Roman" charset="0"/>
                <a:cs typeface="Times New Roman" charset="0"/>
              </a:rPr>
              <a:t>Examples of Real World Queuing Systems</a:t>
            </a: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r>
              <a:rPr lang="en-US" altLang="en-US" sz="2400" b="1" dirty="0"/>
              <a:t>Commercial Queuing Systems</a:t>
            </a:r>
          </a:p>
          <a:p>
            <a:pPr lvl="1"/>
            <a:r>
              <a:rPr lang="en-US" altLang="en-US" sz="2000" dirty="0"/>
              <a:t>Commercial organizations serving external customers</a:t>
            </a:r>
          </a:p>
          <a:p>
            <a:pPr lvl="1"/>
            <a:r>
              <a:rPr lang="en-US" altLang="en-US" sz="2000" dirty="0"/>
              <a:t>Ex. Dentist, bank, ATM, gas stations, plumber, garage …</a:t>
            </a:r>
          </a:p>
          <a:p>
            <a:r>
              <a:rPr lang="en-US" altLang="en-US" sz="2400" b="1" dirty="0"/>
              <a:t>Transportation service systems</a:t>
            </a:r>
          </a:p>
          <a:p>
            <a:pPr lvl="1"/>
            <a:r>
              <a:rPr lang="en-US" altLang="en-US" sz="2000" dirty="0"/>
              <a:t>Vehicles are customers or servers</a:t>
            </a:r>
          </a:p>
          <a:p>
            <a:pPr lvl="1"/>
            <a:r>
              <a:rPr lang="en-US" altLang="en-US" sz="2000" dirty="0"/>
              <a:t>Ex. Vehicles waiting at toll stations and traffic lights, trucks or ships waiting to be loaded, taxi cabs, fire engines, elevators, buses …</a:t>
            </a:r>
          </a:p>
          <a:p>
            <a:r>
              <a:rPr lang="en-US" altLang="en-US" sz="2400" b="1" dirty="0"/>
              <a:t>Business-internal service systems</a:t>
            </a:r>
          </a:p>
          <a:p>
            <a:pPr lvl="1"/>
            <a:r>
              <a:rPr lang="en-US" altLang="en-US" sz="2000" dirty="0"/>
              <a:t>Customers receiving service are internal to the organization providing the service</a:t>
            </a:r>
          </a:p>
          <a:p>
            <a:pPr lvl="1"/>
            <a:r>
              <a:rPr lang="en-US" altLang="en-US" sz="2000" dirty="0"/>
              <a:t>Ex. Inspection stations, conveyor belts, computer support …</a:t>
            </a:r>
          </a:p>
          <a:p>
            <a:r>
              <a:rPr lang="en-US" altLang="en-US" sz="2400" b="1" dirty="0"/>
              <a:t>Social service systems</a:t>
            </a:r>
          </a:p>
          <a:p>
            <a:pPr lvl="1"/>
            <a:r>
              <a:rPr lang="en-US" altLang="en-US" sz="2000" dirty="0"/>
              <a:t>Ex. Judicial process, the ER at a hospital, waiting lists for organ transplants or student dorm rooms …</a:t>
            </a:r>
          </a:p>
          <a:p>
            <a:pPr marL="457200" indent="-457200" algn="just">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38</a:t>
            </a:fld>
            <a:endParaRPr lang="en-IN"/>
          </a:p>
        </p:txBody>
      </p:sp>
    </p:spTree>
    <p:extLst>
      <p:ext uri="{BB962C8B-B14F-4D97-AF65-F5344CB8AC3E}">
        <p14:creationId xmlns:p14="http://schemas.microsoft.com/office/powerpoint/2010/main" val="1794518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22921"/>
          </a:xfrm>
          <a:solidFill>
            <a:srgbClr val="002060"/>
          </a:solidFill>
        </p:spPr>
        <p:txBody>
          <a:bodyPr>
            <a:normAutofit fontScale="90000"/>
          </a:bodyPr>
          <a:lstStyle/>
          <a:p>
            <a:br>
              <a:rPr lang="en-US" altLang="en-US" b="1" dirty="0">
                <a:solidFill>
                  <a:schemeClr val="bg1"/>
                </a:solidFill>
              </a:rPr>
            </a:br>
            <a:r>
              <a:rPr lang="en-US" altLang="en-US" b="1" dirty="0">
                <a:solidFill>
                  <a:schemeClr val="bg1"/>
                </a:solidFill>
                <a:latin typeface="Times New Roman" charset="0"/>
                <a:ea typeface="Times New Roman" charset="0"/>
                <a:cs typeface="Times New Roman" charset="0"/>
              </a:rPr>
              <a:t>Components of a Basic Queuing Process </a:t>
            </a:r>
            <a:br>
              <a:rPr lang="en-US" altLang="en-US" b="1" dirty="0">
                <a:solidFill>
                  <a:schemeClr val="bg1"/>
                </a:solidFill>
              </a:rPr>
            </a:br>
            <a:endParaRPr lang="en-IN" b="1" dirty="0">
              <a:solidFill>
                <a:schemeClr val="bg1"/>
              </a:solidFill>
              <a:latin typeface="Adobe Garamond Pro Bold" panose="02020702060506020403" pitchFamily="18" charset="0"/>
            </a:endParaRPr>
          </a:p>
        </p:txBody>
      </p:sp>
      <p:pic>
        <p:nvPicPr>
          <p:cNvPr id="4" name="Content Placeholder 3"/>
          <p:cNvPicPr>
            <a:picLocks noGrp="1" noChangeAspect="1"/>
          </p:cNvPicPr>
          <p:nvPr>
            <p:ph idx="1"/>
          </p:nvPr>
        </p:nvPicPr>
        <p:blipFill>
          <a:blip r:embed="rId2"/>
          <a:stretch>
            <a:fillRect/>
          </a:stretch>
        </p:blipFill>
        <p:spPr>
          <a:xfrm>
            <a:off x="1447006" y="1163638"/>
            <a:ext cx="9690100" cy="5308600"/>
          </a:xfrm>
          <a:prstGeom prst="rect">
            <a:avLst/>
          </a:prstGeom>
        </p:spPr>
      </p:pic>
      <p:sp>
        <p:nvSpPr>
          <p:cNvPr id="5" name="Slide Number Placeholder 4"/>
          <p:cNvSpPr>
            <a:spLocks noGrp="1"/>
          </p:cNvSpPr>
          <p:nvPr>
            <p:ph type="sldNum" sz="quarter" idx="12"/>
          </p:nvPr>
        </p:nvSpPr>
        <p:spPr/>
        <p:txBody>
          <a:bodyPr/>
          <a:lstStyle/>
          <a:p>
            <a:fld id="{665AE4C4-D3AC-47CA-82DE-E78F1BF6BAF1}" type="slidenum">
              <a:rPr lang="en-IN" smtClean="0"/>
              <a:t>39</a:t>
            </a:fld>
            <a:endParaRPr lang="en-IN"/>
          </a:p>
        </p:txBody>
      </p:sp>
    </p:spTree>
    <p:extLst>
      <p:ext uri="{BB962C8B-B14F-4D97-AF65-F5344CB8AC3E}">
        <p14:creationId xmlns:p14="http://schemas.microsoft.com/office/powerpoint/2010/main" val="565006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0677"/>
            <a:ext cx="12039600" cy="644769"/>
          </a:xfrm>
          <a:solidFill>
            <a:srgbClr val="002060"/>
          </a:solidFill>
        </p:spPr>
        <p:txBody>
          <a:bodyPr>
            <a:normAutofit fontScale="90000"/>
          </a:bodyPr>
          <a:lstStyle/>
          <a:p>
            <a:br>
              <a:rPr lang="en-US" dirty="0">
                <a:solidFill>
                  <a:schemeClr val="bg1"/>
                </a:solidFill>
              </a:rPr>
            </a:br>
            <a:r>
              <a:rPr lang="en-US" b="1" dirty="0">
                <a:solidFill>
                  <a:schemeClr val="bg1"/>
                </a:solidFill>
                <a:latin typeface="Times New Roman" charset="0"/>
                <a:ea typeface="Times New Roman" charset="0"/>
                <a:cs typeface="Times New Roman" charset="0"/>
              </a:rPr>
              <a:t>Simulation Model</a:t>
            </a:r>
            <a:br>
              <a:rPr lang="en-US" b="1" dirty="0">
                <a:solidFill>
                  <a:schemeClr val="bg1"/>
                </a:solidFill>
                <a:latin typeface="Times New Roman" charset="0"/>
                <a:ea typeface="Times New Roman" charset="0"/>
                <a:cs typeface="Times New Roman" charset="0"/>
              </a:rPr>
            </a:b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Classification of Simulation Model</a:t>
            </a:r>
          </a:p>
          <a:p>
            <a:pPr lvl="2" algn="just">
              <a:lnSpc>
                <a:spcPct val="120000"/>
              </a:lnSpc>
              <a:buFont typeface="Wingdings" charset="2"/>
              <a:buChar char="v"/>
            </a:pPr>
            <a:r>
              <a:rPr lang="en-US" dirty="0">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Static vs Dynamic</a:t>
            </a:r>
          </a:p>
          <a:p>
            <a:pPr lvl="2" algn="just">
              <a:lnSpc>
                <a:spcPct val="120000"/>
              </a:lnSpc>
              <a:buFont typeface="Wingdings" charset="2"/>
              <a:buChar char="v"/>
            </a:pPr>
            <a:r>
              <a:rPr lang="en-US" sz="2400" dirty="0">
                <a:latin typeface="Times New Roman" charset="0"/>
                <a:ea typeface="Times New Roman" charset="0"/>
                <a:cs typeface="Times New Roman" charset="0"/>
              </a:rPr>
              <a:t>     Deterministic vs Stochastic</a:t>
            </a:r>
          </a:p>
          <a:p>
            <a:pPr lvl="2" algn="just">
              <a:lnSpc>
                <a:spcPct val="120000"/>
              </a:lnSpc>
              <a:buFont typeface="Wingdings" charset="2"/>
              <a:buChar char="v"/>
            </a:pPr>
            <a:r>
              <a:rPr lang="en-US" sz="2400" dirty="0">
                <a:latin typeface="Times New Roman" charset="0"/>
                <a:ea typeface="Times New Roman" charset="0"/>
                <a:cs typeface="Times New Roman" charset="0"/>
              </a:rPr>
              <a:t>     Continuous vs Discrete</a:t>
            </a:r>
          </a:p>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Most operational models are dynamic, stochastic and discrete- will be called discrete-event simulation models.</a:t>
            </a:r>
          </a:p>
        </p:txBody>
      </p:sp>
      <p:sp>
        <p:nvSpPr>
          <p:cNvPr id="5" name="Slide Number Placeholder 4"/>
          <p:cNvSpPr>
            <a:spLocks noGrp="1"/>
          </p:cNvSpPr>
          <p:nvPr>
            <p:ph type="sldNum" sz="quarter" idx="12"/>
          </p:nvPr>
        </p:nvSpPr>
        <p:spPr/>
        <p:txBody>
          <a:bodyPr/>
          <a:lstStyle/>
          <a:p>
            <a:fld id="{665AE4C4-D3AC-47CA-82DE-E78F1BF6BAF1}" type="slidenum">
              <a:rPr lang="en-IN" smtClean="0"/>
              <a:t>4</a:t>
            </a:fld>
            <a:endParaRPr lang="en-IN"/>
          </a:p>
        </p:txBody>
      </p:sp>
    </p:spTree>
    <p:extLst>
      <p:ext uri="{BB962C8B-B14F-4D97-AF65-F5344CB8AC3E}">
        <p14:creationId xmlns:p14="http://schemas.microsoft.com/office/powerpoint/2010/main" val="1175131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4872"/>
            <a:ext cx="12192000" cy="689548"/>
          </a:xfrm>
          <a:solidFill>
            <a:srgbClr val="002060"/>
          </a:solidFill>
        </p:spPr>
        <p:txBody>
          <a:bodyPr>
            <a:normAutofit fontScale="90000"/>
          </a:bodyPr>
          <a:lstStyle/>
          <a:p>
            <a:r>
              <a:rPr lang="en-US" altLang="en-US" b="1" dirty="0">
                <a:solidFill>
                  <a:schemeClr val="bg1"/>
                </a:solidFill>
                <a:latin typeface="Times New Roman" charset="0"/>
                <a:ea typeface="Times New Roman" charset="0"/>
                <a:cs typeface="Times New Roman" charset="0"/>
              </a:rPr>
              <a:t>Components of a Basic Queuing Process</a:t>
            </a: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sz="half" idx="1"/>
          </p:nvPr>
        </p:nvSpPr>
        <p:spPr>
          <a:xfrm>
            <a:off x="838199" y="1825625"/>
            <a:ext cx="6504709" cy="4351338"/>
          </a:xfrm>
        </p:spPr>
        <p:txBody>
          <a:bodyPr>
            <a:normAutofit lnSpcReduction="10000"/>
          </a:bodyPr>
          <a:lstStyle/>
          <a:p>
            <a:pPr>
              <a:buFont typeface="Wingdings" charset="2"/>
              <a:buChar char="v"/>
            </a:pPr>
            <a:r>
              <a:rPr lang="en-US" altLang="en-US" sz="2400" b="1" dirty="0">
                <a:latin typeface="Times New Roman" charset="0"/>
                <a:ea typeface="Times New Roman" charset="0"/>
                <a:cs typeface="Times New Roman" charset="0"/>
              </a:rPr>
              <a:t>The Calling Population</a:t>
            </a:r>
          </a:p>
          <a:p>
            <a:pPr lvl="1"/>
            <a:r>
              <a:rPr lang="en-US" altLang="en-US" sz="2000" dirty="0">
                <a:latin typeface="Times New Roman" charset="0"/>
                <a:ea typeface="Times New Roman" charset="0"/>
                <a:cs typeface="Times New Roman" charset="0"/>
              </a:rPr>
              <a:t>The population from which customers/jobs originate</a:t>
            </a:r>
          </a:p>
          <a:p>
            <a:pPr lvl="1"/>
            <a:r>
              <a:rPr lang="en-US" altLang="en-US" sz="2000" dirty="0">
                <a:latin typeface="Times New Roman" charset="0"/>
                <a:ea typeface="Times New Roman" charset="0"/>
                <a:cs typeface="Times New Roman" charset="0"/>
              </a:rPr>
              <a:t>The size can be finite or infinite (the latter is most common)</a:t>
            </a:r>
          </a:p>
          <a:p>
            <a:pPr lvl="1"/>
            <a:r>
              <a:rPr lang="en-US" altLang="en-US" sz="2000" dirty="0">
                <a:latin typeface="Times New Roman" charset="0"/>
                <a:ea typeface="Times New Roman" charset="0"/>
                <a:cs typeface="Times New Roman" charset="0"/>
              </a:rPr>
              <a:t>Can be homogeneous (only one type of customers/ jobs) or heterogeneous (several different kinds of customers/jobs)</a:t>
            </a:r>
          </a:p>
          <a:p>
            <a:pPr>
              <a:buFont typeface="Wingdings" charset="2"/>
              <a:buChar char="v"/>
            </a:pPr>
            <a:r>
              <a:rPr lang="en-US" altLang="en-US" sz="2400" b="1" dirty="0">
                <a:latin typeface="Times New Roman" charset="0"/>
                <a:ea typeface="Times New Roman" charset="0"/>
                <a:cs typeface="Times New Roman" charset="0"/>
              </a:rPr>
              <a:t>The Arrival Process</a:t>
            </a:r>
          </a:p>
          <a:p>
            <a:pPr lvl="1"/>
            <a:r>
              <a:rPr lang="en-US" altLang="en-US" sz="2000" dirty="0">
                <a:latin typeface="Times New Roman" charset="0"/>
                <a:ea typeface="Times New Roman" charset="0"/>
                <a:cs typeface="Times New Roman" charset="0"/>
              </a:rPr>
              <a:t>Determines how, when and where customer/jobs arrive to the system</a:t>
            </a:r>
          </a:p>
          <a:p>
            <a:pPr lvl="1"/>
            <a:r>
              <a:rPr lang="en-US" altLang="en-US" sz="2000" dirty="0">
                <a:latin typeface="Times New Roman" charset="0"/>
                <a:ea typeface="Times New Roman" charset="0"/>
                <a:cs typeface="Times New Roman" charset="0"/>
              </a:rPr>
              <a:t>Important characteristic is the customers’/jobs’ inter-arrival times </a:t>
            </a:r>
          </a:p>
          <a:p>
            <a:pPr lvl="1"/>
            <a:r>
              <a:rPr lang="en-US" altLang="en-US" sz="2000" dirty="0">
                <a:latin typeface="Times New Roman" charset="0"/>
                <a:ea typeface="Times New Roman" charset="0"/>
                <a:cs typeface="Times New Roman" charset="0"/>
              </a:rPr>
              <a:t>To correctly specify the arrival process requires data collection of </a:t>
            </a:r>
            <a:r>
              <a:rPr lang="en-US" altLang="en-US" sz="2000" dirty="0" err="1">
                <a:latin typeface="Times New Roman" charset="0"/>
                <a:ea typeface="Times New Roman" charset="0"/>
                <a:cs typeface="Times New Roman" charset="0"/>
              </a:rPr>
              <a:t>interarrival</a:t>
            </a:r>
            <a:r>
              <a:rPr lang="en-US" altLang="en-US" sz="2000" dirty="0">
                <a:latin typeface="Times New Roman" charset="0"/>
                <a:ea typeface="Times New Roman" charset="0"/>
                <a:cs typeface="Times New Roman" charset="0"/>
              </a:rPr>
              <a:t> times and statistical analysis.</a:t>
            </a:r>
          </a:p>
          <a:p>
            <a:pPr lvl="1"/>
            <a:endParaRPr lang="en-US" altLang="en-US" sz="2000" dirty="0">
              <a:latin typeface="Times New Roman" charset="0"/>
              <a:ea typeface="Times New Roman" charset="0"/>
              <a:cs typeface="Times New Roman" charset="0"/>
            </a:endParaRPr>
          </a:p>
          <a:p>
            <a:pPr marL="457200" indent="-457200">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40</a:t>
            </a:fld>
            <a:endParaRPr lang="en-IN"/>
          </a:p>
        </p:txBody>
      </p:sp>
      <p:pic>
        <p:nvPicPr>
          <p:cNvPr id="6" name="Picture 10" descr="bd07153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655" y="1690688"/>
            <a:ext cx="2054946" cy="17590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bd0558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3345" y="3857625"/>
            <a:ext cx="2285999"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517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22922"/>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3" name="Content Placeholder 2"/>
          <p:cNvSpPr>
            <a:spLocks noGrp="1"/>
          </p:cNvSpPr>
          <p:nvPr>
            <p:ph idx="1"/>
          </p:nvPr>
        </p:nvSpPr>
        <p:spPr>
          <a:xfrm>
            <a:off x="747764" y="1036320"/>
            <a:ext cx="11089193" cy="5562600"/>
          </a:xfrm>
        </p:spPr>
        <p:txBody>
          <a:bodyPr>
            <a:normAutofit/>
          </a:bodyPr>
          <a:lstStyle/>
          <a:p>
            <a:pPr>
              <a:buFont typeface="Wingdings" charset="2"/>
              <a:buChar char="v"/>
            </a:pPr>
            <a:r>
              <a:rPr lang="en-US" altLang="en-US" sz="2400" b="1" dirty="0">
                <a:latin typeface="Times New Roman" charset="0"/>
                <a:ea typeface="Times New Roman" charset="0"/>
                <a:cs typeface="Times New Roman" charset="0"/>
              </a:rPr>
              <a:t>The Queue Configuration</a:t>
            </a:r>
          </a:p>
          <a:p>
            <a:pPr lvl="1"/>
            <a:r>
              <a:rPr lang="en-US" altLang="en-US" sz="2000" dirty="0">
                <a:latin typeface="Times New Roman" charset="0"/>
                <a:ea typeface="Times New Roman" charset="0"/>
                <a:cs typeface="Times New Roman" charset="0"/>
              </a:rPr>
              <a:t>Specifies the number of queues</a:t>
            </a:r>
          </a:p>
          <a:p>
            <a:pPr lvl="2"/>
            <a:r>
              <a:rPr lang="en-US" altLang="en-US" dirty="0">
                <a:latin typeface="Times New Roman" charset="0"/>
                <a:ea typeface="Times New Roman" charset="0"/>
                <a:cs typeface="Times New Roman" charset="0"/>
              </a:rPr>
              <a:t>Single or multiple lines to a number of service stations </a:t>
            </a:r>
          </a:p>
          <a:p>
            <a:pPr lvl="1"/>
            <a:r>
              <a:rPr lang="en-US" altLang="en-US" sz="2000" dirty="0">
                <a:latin typeface="Times New Roman" charset="0"/>
                <a:ea typeface="Times New Roman" charset="0"/>
                <a:cs typeface="Times New Roman" charset="0"/>
              </a:rPr>
              <a:t>Their location</a:t>
            </a:r>
          </a:p>
          <a:p>
            <a:pPr lvl="1"/>
            <a:r>
              <a:rPr lang="en-US" altLang="en-US" sz="2000" dirty="0">
                <a:latin typeface="Times New Roman" charset="0"/>
                <a:ea typeface="Times New Roman" charset="0"/>
                <a:cs typeface="Times New Roman" charset="0"/>
              </a:rPr>
              <a:t>Their effect on customer behavior</a:t>
            </a:r>
          </a:p>
          <a:p>
            <a:pPr lvl="2"/>
            <a:r>
              <a:rPr lang="en-US" altLang="en-US" dirty="0">
                <a:latin typeface="Times New Roman" charset="0"/>
                <a:ea typeface="Times New Roman" charset="0"/>
                <a:cs typeface="Times New Roman" charset="0"/>
              </a:rPr>
              <a:t>Balking and reneging</a:t>
            </a:r>
          </a:p>
          <a:p>
            <a:pPr lvl="1"/>
            <a:r>
              <a:rPr lang="en-US" altLang="en-US" sz="2000" dirty="0">
                <a:latin typeface="Times New Roman" charset="0"/>
                <a:ea typeface="Times New Roman" charset="0"/>
                <a:cs typeface="Times New Roman" charset="0"/>
              </a:rPr>
              <a:t>Their maximum size (# of jobs the queue can hold) </a:t>
            </a:r>
          </a:p>
          <a:p>
            <a:pPr lvl="2"/>
            <a:r>
              <a:rPr lang="en-US" altLang="en-US" dirty="0">
                <a:latin typeface="Times New Roman" charset="0"/>
                <a:ea typeface="Times New Roman" charset="0"/>
                <a:cs typeface="Times New Roman" charset="0"/>
              </a:rPr>
              <a:t>Distinction between infinite and finite capacity</a:t>
            </a:r>
          </a:p>
          <a:p>
            <a:pPr marL="457200" indent="-457200" algn="just">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41</a:t>
            </a:fld>
            <a:endParaRPr lang="en-IN"/>
          </a:p>
        </p:txBody>
      </p:sp>
    </p:spTree>
    <p:extLst>
      <p:ext uri="{BB962C8B-B14F-4D97-AF65-F5344CB8AC3E}">
        <p14:creationId xmlns:p14="http://schemas.microsoft.com/office/powerpoint/2010/main" val="138287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F764-7A30-A64C-9013-80FD4166A0E5}"/>
              </a:ext>
            </a:extLst>
          </p:cNvPr>
          <p:cNvSpPr>
            <a:spLocks noGrp="1"/>
          </p:cNvSpPr>
          <p:nvPr>
            <p:ph type="title"/>
          </p:nvPr>
        </p:nvSpPr>
        <p:spPr>
          <a:xfrm>
            <a:off x="838200" y="365125"/>
            <a:ext cx="10515600" cy="659003"/>
          </a:xfrm>
        </p:spPr>
        <p:txBody>
          <a:bodyPr>
            <a:normAutofit fontScale="90000"/>
          </a:bodyPr>
          <a:lstStyle/>
          <a:p>
            <a:pPr algn="ctr"/>
            <a:r>
              <a:rPr lang="en-US" b="1" dirty="0"/>
              <a:t>Single channel queuing systems Problems</a:t>
            </a:r>
            <a:br>
              <a:rPr lang="en-IN" dirty="0"/>
            </a:br>
            <a:endParaRPr lang="en-US" dirty="0"/>
          </a:p>
        </p:txBody>
      </p:sp>
      <p:sp>
        <p:nvSpPr>
          <p:cNvPr id="4" name="Slide Number Placeholder 3">
            <a:extLst>
              <a:ext uri="{FF2B5EF4-FFF2-40B4-BE49-F238E27FC236}">
                <a16:creationId xmlns:a16="http://schemas.microsoft.com/office/drawing/2014/main" id="{06537F47-F573-C840-82BA-BE5842762645}"/>
              </a:ext>
            </a:extLst>
          </p:cNvPr>
          <p:cNvSpPr>
            <a:spLocks noGrp="1"/>
          </p:cNvSpPr>
          <p:nvPr>
            <p:ph type="sldNum" sz="quarter" idx="12"/>
          </p:nvPr>
        </p:nvSpPr>
        <p:spPr/>
        <p:txBody>
          <a:bodyPr/>
          <a:lstStyle/>
          <a:p>
            <a:fld id="{665AE4C4-D3AC-47CA-82DE-E78F1BF6BAF1}" type="slidenum">
              <a:rPr lang="en-IN" smtClean="0"/>
              <a:t>42</a:t>
            </a:fld>
            <a:endParaRPr lang="en-IN"/>
          </a:p>
        </p:txBody>
      </p:sp>
      <p:sp>
        <p:nvSpPr>
          <p:cNvPr id="5" name="TextBox 4">
            <a:extLst>
              <a:ext uri="{FF2B5EF4-FFF2-40B4-BE49-F238E27FC236}">
                <a16:creationId xmlns:a16="http://schemas.microsoft.com/office/drawing/2014/main" id="{6CF4ECE5-034E-824B-A692-801F723C6031}"/>
              </a:ext>
            </a:extLst>
          </p:cNvPr>
          <p:cNvSpPr txBox="1"/>
          <p:nvPr/>
        </p:nvSpPr>
        <p:spPr>
          <a:xfrm>
            <a:off x="402336" y="1322352"/>
            <a:ext cx="11731225" cy="1477328"/>
          </a:xfrm>
          <a:prstGeom prst="rect">
            <a:avLst/>
          </a:prstGeom>
          <a:noFill/>
        </p:spPr>
        <p:txBody>
          <a:bodyPr wrap="none" rtlCol="0">
            <a:spAutoFit/>
          </a:bodyPr>
          <a:lstStyle/>
          <a:p>
            <a:r>
              <a:rPr lang="en-US" dirty="0"/>
              <a:t>Problem 1: A small grocery store has only one checkout counter. Customers arrive at this checkout counter at random from </a:t>
            </a:r>
          </a:p>
          <a:p>
            <a:r>
              <a:rPr lang="en-US" dirty="0"/>
              <a:t>1 to 8 minutes apart. Each possible value of inter-arrival time has the same probability of occurrence. The service times </a:t>
            </a:r>
          </a:p>
          <a:p>
            <a:r>
              <a:rPr lang="en-US" dirty="0"/>
              <a:t>vary from 1 to 6 minutes with the probabilities shown in table 5. The problem is to analyze the system by simulating </a:t>
            </a:r>
          </a:p>
          <a:p>
            <a:r>
              <a:rPr lang="en-US" dirty="0"/>
              <a:t>the arrival and service of 6 customers. </a:t>
            </a:r>
            <a:endParaRPr lang="en-IN" dirty="0"/>
          </a:p>
          <a:p>
            <a:endParaRPr lang="en-US" dirty="0"/>
          </a:p>
        </p:txBody>
      </p:sp>
      <p:graphicFrame>
        <p:nvGraphicFramePr>
          <p:cNvPr id="6" name="Table 5">
            <a:extLst>
              <a:ext uri="{FF2B5EF4-FFF2-40B4-BE49-F238E27FC236}">
                <a16:creationId xmlns:a16="http://schemas.microsoft.com/office/drawing/2014/main" id="{ACAF1946-80AB-FD42-9DFD-102B4FF79F2A}"/>
              </a:ext>
            </a:extLst>
          </p:cNvPr>
          <p:cNvGraphicFramePr>
            <a:graphicFrameLocks noGrp="1"/>
          </p:cNvGraphicFramePr>
          <p:nvPr>
            <p:extLst>
              <p:ext uri="{D42A27DB-BD31-4B8C-83A1-F6EECF244321}">
                <p14:modId xmlns:p14="http://schemas.microsoft.com/office/powerpoint/2010/main" val="2677499880"/>
              </p:ext>
            </p:extLst>
          </p:nvPr>
        </p:nvGraphicFramePr>
        <p:xfrm>
          <a:off x="4352544" y="2764720"/>
          <a:ext cx="2633472" cy="3160592"/>
        </p:xfrm>
        <a:graphic>
          <a:graphicData uri="http://schemas.openxmlformats.org/drawingml/2006/table">
            <a:tbl>
              <a:tblPr firstRow="1" firstCol="1" bandRow="1">
                <a:tableStyleId>{69CF1AB2-1976-4502-BF36-3FF5EA218861}</a:tableStyleId>
              </a:tblPr>
              <a:tblGrid>
                <a:gridCol w="1481328">
                  <a:extLst>
                    <a:ext uri="{9D8B030D-6E8A-4147-A177-3AD203B41FA5}">
                      <a16:colId xmlns:a16="http://schemas.microsoft.com/office/drawing/2014/main" val="381858139"/>
                    </a:ext>
                  </a:extLst>
                </a:gridCol>
                <a:gridCol w="1152144">
                  <a:extLst>
                    <a:ext uri="{9D8B030D-6E8A-4147-A177-3AD203B41FA5}">
                      <a16:colId xmlns:a16="http://schemas.microsoft.com/office/drawing/2014/main" val="2370081738"/>
                    </a:ext>
                  </a:extLst>
                </a:gridCol>
              </a:tblGrid>
              <a:tr h="790148">
                <a:tc>
                  <a:txBody>
                    <a:bodyPr/>
                    <a:lstStyle/>
                    <a:p>
                      <a:r>
                        <a:rPr lang="en-US" sz="1600" dirty="0">
                          <a:effectLst/>
                        </a:rPr>
                        <a:t>Service time (min)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Probability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0472442"/>
                  </a:ext>
                </a:extLst>
              </a:tr>
              <a:tr h="395074">
                <a:tc>
                  <a:txBody>
                    <a:bodyPr/>
                    <a:lstStyle/>
                    <a:p>
                      <a:r>
                        <a:rPr lang="en-US" sz="1600" dirty="0">
                          <a:effectLst/>
                        </a:rPr>
                        <a:t>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0770136"/>
                  </a:ext>
                </a:extLst>
              </a:tr>
              <a:tr h="395074">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0321003"/>
                  </a:ext>
                </a:extLst>
              </a:tr>
              <a:tr h="395074">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3128051"/>
                  </a:ext>
                </a:extLst>
              </a:tr>
              <a:tr h="395074">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3347097"/>
                  </a:ext>
                </a:extLst>
              </a:tr>
              <a:tr h="395074">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6067500"/>
                  </a:ext>
                </a:extLst>
              </a:tr>
              <a:tr h="395074">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0.05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3824978"/>
                  </a:ext>
                </a:extLst>
              </a:tr>
            </a:tbl>
          </a:graphicData>
        </a:graphic>
      </p:graphicFrame>
    </p:spTree>
    <p:extLst>
      <p:ext uri="{BB962C8B-B14F-4D97-AF65-F5344CB8AC3E}">
        <p14:creationId xmlns:p14="http://schemas.microsoft.com/office/powerpoint/2010/main" val="685704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1AD24F-ED8E-0540-9E57-20C11973CC34}"/>
              </a:ext>
            </a:extLst>
          </p:cNvPr>
          <p:cNvSpPr>
            <a:spLocks noGrp="1"/>
          </p:cNvSpPr>
          <p:nvPr>
            <p:ph idx="1"/>
          </p:nvPr>
        </p:nvSpPr>
        <p:spPr>
          <a:xfrm>
            <a:off x="838200" y="274321"/>
            <a:ext cx="10515600" cy="4078224"/>
          </a:xfrm>
        </p:spPr>
        <p:txBody>
          <a:bodyPr>
            <a:normAutofit fontScale="85000" lnSpcReduction="20000"/>
          </a:bodyPr>
          <a:lstStyle/>
          <a:p>
            <a:pPr marL="0" indent="0">
              <a:buNone/>
            </a:pPr>
            <a:r>
              <a:rPr lang="en-US" dirty="0"/>
              <a:t>Calculate</a:t>
            </a:r>
            <a:endParaRPr lang="en-IN" dirty="0"/>
          </a:p>
          <a:p>
            <a:pPr marL="514350" lvl="0" indent="-514350">
              <a:buAutoNum type="arabicParenR"/>
            </a:pPr>
            <a:r>
              <a:rPr lang="en-US" dirty="0"/>
              <a:t>The average waiting time for a customer</a:t>
            </a:r>
            <a:endParaRPr lang="en-IN" dirty="0"/>
          </a:p>
          <a:p>
            <a:pPr marL="514350" lvl="0" indent="-514350">
              <a:buAutoNum type="arabicParenR"/>
            </a:pPr>
            <a:r>
              <a:rPr lang="en-US" dirty="0"/>
              <a:t>The probability that a customer has to wait in the queue</a:t>
            </a:r>
            <a:endParaRPr lang="en-IN" dirty="0"/>
          </a:p>
          <a:p>
            <a:pPr marL="514350" lvl="0" indent="-514350">
              <a:buAutoNum type="arabicParenR"/>
            </a:pPr>
            <a:r>
              <a:rPr lang="en-US" dirty="0"/>
              <a:t>The fraction of the idle time of the server</a:t>
            </a:r>
            <a:endParaRPr lang="en-IN" dirty="0"/>
          </a:p>
          <a:p>
            <a:pPr marL="514350" lvl="0" indent="-514350">
              <a:buAutoNum type="arabicParenR"/>
            </a:pPr>
            <a:r>
              <a:rPr lang="en-US" dirty="0"/>
              <a:t>The average service time</a:t>
            </a:r>
            <a:endParaRPr lang="en-IN" dirty="0"/>
          </a:p>
          <a:p>
            <a:pPr marL="514350" lvl="0" indent="-514350">
              <a:buAutoNum type="arabicParenR"/>
            </a:pPr>
            <a:r>
              <a:rPr lang="en-US" dirty="0"/>
              <a:t>The average time between arrivals</a:t>
            </a:r>
            <a:endParaRPr lang="en-IN" dirty="0"/>
          </a:p>
          <a:p>
            <a:pPr marL="514350" lvl="0" indent="-514350">
              <a:buAutoNum type="arabicParenR"/>
            </a:pPr>
            <a:r>
              <a:rPr lang="en-US" dirty="0"/>
              <a:t>The average waiting time of those who wait</a:t>
            </a:r>
            <a:endParaRPr lang="en-IN" dirty="0"/>
          </a:p>
          <a:p>
            <a:pPr marL="514350" lvl="0" indent="-514350">
              <a:buAutoNum type="arabicParenR"/>
            </a:pPr>
            <a:r>
              <a:rPr lang="en-US" dirty="0"/>
              <a:t>The average time a customer spends in the system</a:t>
            </a:r>
          </a:p>
          <a:p>
            <a:pPr marL="0" indent="0">
              <a:buNone/>
            </a:pPr>
            <a:endParaRPr lang="en-US" dirty="0"/>
          </a:p>
          <a:p>
            <a:pPr marL="0" indent="0">
              <a:buNone/>
            </a:pPr>
            <a:r>
              <a:rPr lang="en-US" dirty="0"/>
              <a:t>Use the following sequence of random number. Assume that the first customer arrives at time 0.</a:t>
            </a:r>
            <a:endParaRPr lang="en-IN" dirty="0"/>
          </a:p>
          <a:p>
            <a:pPr marL="0" indent="0">
              <a:buNone/>
            </a:pPr>
            <a:endParaRPr lang="en-IN" dirty="0"/>
          </a:p>
          <a:p>
            <a:pPr marL="0" lv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E3BE5EDA-2D5D-E747-AA11-FFC49CBAC93A}"/>
              </a:ext>
            </a:extLst>
          </p:cNvPr>
          <p:cNvSpPr>
            <a:spLocks noGrp="1"/>
          </p:cNvSpPr>
          <p:nvPr>
            <p:ph type="sldNum" sz="quarter" idx="12"/>
          </p:nvPr>
        </p:nvSpPr>
        <p:spPr/>
        <p:txBody>
          <a:bodyPr/>
          <a:lstStyle/>
          <a:p>
            <a:fld id="{665AE4C4-D3AC-47CA-82DE-E78F1BF6BAF1}" type="slidenum">
              <a:rPr lang="en-IN" smtClean="0"/>
              <a:t>43</a:t>
            </a:fld>
            <a:endParaRPr lang="en-IN"/>
          </a:p>
        </p:txBody>
      </p:sp>
      <p:graphicFrame>
        <p:nvGraphicFramePr>
          <p:cNvPr id="5" name="Table 4">
            <a:extLst>
              <a:ext uri="{FF2B5EF4-FFF2-40B4-BE49-F238E27FC236}">
                <a16:creationId xmlns:a16="http://schemas.microsoft.com/office/drawing/2014/main" id="{3D0826F2-1B33-114E-8BA6-9B9FDF63206A}"/>
              </a:ext>
            </a:extLst>
          </p:cNvPr>
          <p:cNvGraphicFramePr>
            <a:graphicFrameLocks noGrp="1"/>
          </p:cNvGraphicFramePr>
          <p:nvPr>
            <p:extLst>
              <p:ext uri="{D42A27DB-BD31-4B8C-83A1-F6EECF244321}">
                <p14:modId xmlns:p14="http://schemas.microsoft.com/office/powerpoint/2010/main" val="131365738"/>
              </p:ext>
            </p:extLst>
          </p:nvPr>
        </p:nvGraphicFramePr>
        <p:xfrm>
          <a:off x="838200" y="4533456"/>
          <a:ext cx="9329929" cy="1669796"/>
        </p:xfrm>
        <a:graphic>
          <a:graphicData uri="http://schemas.openxmlformats.org/drawingml/2006/table">
            <a:tbl>
              <a:tblPr firstRow="1" firstCol="1" bandRow="1">
                <a:tableStyleId>{69CF1AB2-1976-4502-BF36-3FF5EA218861}</a:tableStyleId>
              </a:tblPr>
              <a:tblGrid>
                <a:gridCol w="1332847">
                  <a:extLst>
                    <a:ext uri="{9D8B030D-6E8A-4147-A177-3AD203B41FA5}">
                      <a16:colId xmlns:a16="http://schemas.microsoft.com/office/drawing/2014/main" val="1313703005"/>
                    </a:ext>
                  </a:extLst>
                </a:gridCol>
                <a:gridCol w="1332847">
                  <a:extLst>
                    <a:ext uri="{9D8B030D-6E8A-4147-A177-3AD203B41FA5}">
                      <a16:colId xmlns:a16="http://schemas.microsoft.com/office/drawing/2014/main" val="277943895"/>
                    </a:ext>
                  </a:extLst>
                </a:gridCol>
                <a:gridCol w="1332847">
                  <a:extLst>
                    <a:ext uri="{9D8B030D-6E8A-4147-A177-3AD203B41FA5}">
                      <a16:colId xmlns:a16="http://schemas.microsoft.com/office/drawing/2014/main" val="4116160376"/>
                    </a:ext>
                  </a:extLst>
                </a:gridCol>
                <a:gridCol w="1332847">
                  <a:extLst>
                    <a:ext uri="{9D8B030D-6E8A-4147-A177-3AD203B41FA5}">
                      <a16:colId xmlns:a16="http://schemas.microsoft.com/office/drawing/2014/main" val="3556821923"/>
                    </a:ext>
                  </a:extLst>
                </a:gridCol>
                <a:gridCol w="1332847">
                  <a:extLst>
                    <a:ext uri="{9D8B030D-6E8A-4147-A177-3AD203B41FA5}">
                      <a16:colId xmlns:a16="http://schemas.microsoft.com/office/drawing/2014/main" val="1315359693"/>
                    </a:ext>
                  </a:extLst>
                </a:gridCol>
                <a:gridCol w="1332847">
                  <a:extLst>
                    <a:ext uri="{9D8B030D-6E8A-4147-A177-3AD203B41FA5}">
                      <a16:colId xmlns:a16="http://schemas.microsoft.com/office/drawing/2014/main" val="3021475963"/>
                    </a:ext>
                  </a:extLst>
                </a:gridCol>
                <a:gridCol w="1332847">
                  <a:extLst>
                    <a:ext uri="{9D8B030D-6E8A-4147-A177-3AD203B41FA5}">
                      <a16:colId xmlns:a16="http://schemas.microsoft.com/office/drawing/2014/main" val="3128884579"/>
                    </a:ext>
                  </a:extLst>
                </a:gridCol>
              </a:tblGrid>
              <a:tr h="703707">
                <a:tc>
                  <a:txBody>
                    <a:bodyPr/>
                    <a:lstStyle/>
                    <a:p>
                      <a:r>
                        <a:rPr lang="en-US" sz="1600">
                          <a:effectLst/>
                        </a:rPr>
                        <a:t>Random digits for arrival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913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727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948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309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922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300309"/>
                  </a:ext>
                </a:extLst>
              </a:tr>
              <a:tr h="938276">
                <a:tc>
                  <a:txBody>
                    <a:bodyPr/>
                    <a:lstStyle/>
                    <a:p>
                      <a:r>
                        <a:rPr lang="en-US" sz="1600">
                          <a:effectLst/>
                        </a:rPr>
                        <a:t>Random digits for service 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79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1903389"/>
                  </a:ext>
                </a:extLst>
              </a:tr>
            </a:tbl>
          </a:graphicData>
        </a:graphic>
      </p:graphicFrame>
    </p:spTree>
    <p:extLst>
      <p:ext uri="{BB962C8B-B14F-4D97-AF65-F5344CB8AC3E}">
        <p14:creationId xmlns:p14="http://schemas.microsoft.com/office/powerpoint/2010/main" val="1162659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F3DBC9-9D3C-D845-A1FB-3AD9CB527600}"/>
              </a:ext>
            </a:extLst>
          </p:cNvPr>
          <p:cNvSpPr>
            <a:spLocks noGrp="1"/>
          </p:cNvSpPr>
          <p:nvPr>
            <p:ph idx="1"/>
          </p:nvPr>
        </p:nvSpPr>
        <p:spPr>
          <a:xfrm>
            <a:off x="673608" y="417449"/>
            <a:ext cx="10515600" cy="1447927"/>
          </a:xfrm>
        </p:spPr>
        <p:txBody>
          <a:bodyPr/>
          <a:lstStyle/>
          <a:p>
            <a:pPr marL="0" indent="0">
              <a:buNone/>
            </a:pPr>
            <a:r>
              <a:rPr lang="en-US" dirty="0"/>
              <a:t>Solution:  </a:t>
            </a:r>
            <a:endParaRPr lang="en-IN" dirty="0"/>
          </a:p>
          <a:p>
            <a:pPr marL="0" indent="0">
              <a:buNone/>
            </a:pPr>
            <a:r>
              <a:rPr lang="en-US" dirty="0"/>
              <a:t>Step 1: Calculate the arrival and service time table and get the random number Assignment</a:t>
            </a:r>
            <a:endParaRPr lang="en-IN" dirty="0"/>
          </a:p>
          <a:p>
            <a:pPr marL="0" indent="0">
              <a:buNone/>
            </a:pPr>
            <a:endParaRPr lang="en-US" dirty="0"/>
          </a:p>
        </p:txBody>
      </p:sp>
      <p:sp>
        <p:nvSpPr>
          <p:cNvPr id="4" name="Slide Number Placeholder 3">
            <a:extLst>
              <a:ext uri="{FF2B5EF4-FFF2-40B4-BE49-F238E27FC236}">
                <a16:creationId xmlns:a16="http://schemas.microsoft.com/office/drawing/2014/main" id="{1A94D861-BF58-5345-80C3-6E71F8AC0744}"/>
              </a:ext>
            </a:extLst>
          </p:cNvPr>
          <p:cNvSpPr>
            <a:spLocks noGrp="1"/>
          </p:cNvSpPr>
          <p:nvPr>
            <p:ph type="sldNum" sz="quarter" idx="12"/>
          </p:nvPr>
        </p:nvSpPr>
        <p:spPr/>
        <p:txBody>
          <a:bodyPr/>
          <a:lstStyle/>
          <a:p>
            <a:fld id="{665AE4C4-D3AC-47CA-82DE-E78F1BF6BAF1}" type="slidenum">
              <a:rPr lang="en-IN" smtClean="0"/>
              <a:t>44</a:t>
            </a:fld>
            <a:endParaRPr lang="en-IN"/>
          </a:p>
        </p:txBody>
      </p:sp>
      <p:graphicFrame>
        <p:nvGraphicFramePr>
          <p:cNvPr id="5" name="Table 4">
            <a:extLst>
              <a:ext uri="{FF2B5EF4-FFF2-40B4-BE49-F238E27FC236}">
                <a16:creationId xmlns:a16="http://schemas.microsoft.com/office/drawing/2014/main" id="{E925AB11-9EA1-014C-B8CC-11280B1E2ED9}"/>
              </a:ext>
            </a:extLst>
          </p:cNvPr>
          <p:cNvGraphicFramePr>
            <a:graphicFrameLocks noGrp="1"/>
          </p:cNvGraphicFramePr>
          <p:nvPr>
            <p:extLst>
              <p:ext uri="{D42A27DB-BD31-4B8C-83A1-F6EECF244321}">
                <p14:modId xmlns:p14="http://schemas.microsoft.com/office/powerpoint/2010/main" val="2700468641"/>
              </p:ext>
            </p:extLst>
          </p:nvPr>
        </p:nvGraphicFramePr>
        <p:xfrm>
          <a:off x="673608" y="1993392"/>
          <a:ext cx="10680192" cy="2682240"/>
        </p:xfrm>
        <a:graphic>
          <a:graphicData uri="http://schemas.openxmlformats.org/drawingml/2006/table">
            <a:tbl>
              <a:tblPr firstRow="1" firstCol="1" bandRow="1">
                <a:tableStyleId>{69CF1AB2-1976-4502-BF36-3FF5EA218861}</a:tableStyleId>
              </a:tblPr>
              <a:tblGrid>
                <a:gridCol w="2169253">
                  <a:extLst>
                    <a:ext uri="{9D8B030D-6E8A-4147-A177-3AD203B41FA5}">
                      <a16:colId xmlns:a16="http://schemas.microsoft.com/office/drawing/2014/main" val="3455879996"/>
                    </a:ext>
                  </a:extLst>
                </a:gridCol>
                <a:gridCol w="2070124">
                  <a:extLst>
                    <a:ext uri="{9D8B030D-6E8A-4147-A177-3AD203B41FA5}">
                      <a16:colId xmlns:a16="http://schemas.microsoft.com/office/drawing/2014/main" val="1403925170"/>
                    </a:ext>
                  </a:extLst>
                </a:gridCol>
                <a:gridCol w="3766905">
                  <a:extLst>
                    <a:ext uri="{9D8B030D-6E8A-4147-A177-3AD203B41FA5}">
                      <a16:colId xmlns:a16="http://schemas.microsoft.com/office/drawing/2014/main" val="3471762043"/>
                    </a:ext>
                  </a:extLst>
                </a:gridCol>
                <a:gridCol w="2673910">
                  <a:extLst>
                    <a:ext uri="{9D8B030D-6E8A-4147-A177-3AD203B41FA5}">
                      <a16:colId xmlns:a16="http://schemas.microsoft.com/office/drawing/2014/main" val="3560655992"/>
                    </a:ext>
                  </a:extLst>
                </a:gridCol>
              </a:tblGrid>
              <a:tr h="548640">
                <a:tc>
                  <a:txBody>
                    <a:bodyPr/>
                    <a:lstStyle/>
                    <a:p>
                      <a:pPr marL="457200"/>
                      <a:r>
                        <a:rPr lang="en-US" sz="1600">
                          <a:effectLst/>
                        </a:rPr>
                        <a:t>Time between arrival (In minutes)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Probability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Comulative probability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Random digit Assignment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4009655"/>
                  </a:ext>
                </a:extLst>
              </a:tr>
              <a:tr h="243840">
                <a:tc>
                  <a:txBody>
                    <a:bodyPr/>
                    <a:lstStyle/>
                    <a:p>
                      <a:pPr marL="457200"/>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3123287"/>
                  </a:ext>
                </a:extLst>
              </a:tr>
              <a:tr h="243840">
                <a:tc>
                  <a:txBody>
                    <a:bodyPr/>
                    <a:lstStyle/>
                    <a:p>
                      <a:pPr marL="457200"/>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0.250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126-250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61450"/>
                  </a:ext>
                </a:extLst>
              </a:tr>
              <a:tr h="243840">
                <a:tc>
                  <a:txBody>
                    <a:bodyPr/>
                    <a:lstStyle/>
                    <a:p>
                      <a:pPr marL="457200"/>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0.375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251-375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2877366"/>
                  </a:ext>
                </a:extLst>
              </a:tr>
              <a:tr h="243840">
                <a:tc>
                  <a:txBody>
                    <a:bodyPr/>
                    <a:lstStyle/>
                    <a:p>
                      <a:pPr marL="457200"/>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0.500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376-500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1869903"/>
                  </a:ext>
                </a:extLst>
              </a:tr>
              <a:tr h="243840">
                <a:tc>
                  <a:txBody>
                    <a:bodyPr/>
                    <a:lstStyle/>
                    <a:p>
                      <a:pPr marL="457200"/>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0.625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501-625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560102"/>
                  </a:ext>
                </a:extLst>
              </a:tr>
              <a:tr h="243840">
                <a:tc>
                  <a:txBody>
                    <a:bodyPr/>
                    <a:lstStyle/>
                    <a:p>
                      <a:pPr marL="457200"/>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0.125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0.750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626-750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8590555"/>
                  </a:ext>
                </a:extLst>
              </a:tr>
              <a:tr h="243840">
                <a:tc>
                  <a:txBody>
                    <a:bodyPr/>
                    <a:lstStyle/>
                    <a:p>
                      <a:pPr marL="457200"/>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0.825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751-815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4728100"/>
                  </a:ext>
                </a:extLst>
              </a:tr>
              <a:tr h="243840">
                <a:tc>
                  <a:txBody>
                    <a:bodyPr/>
                    <a:lstStyle/>
                    <a:p>
                      <a:pPr marL="457200"/>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816- 1000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8533529"/>
                  </a:ext>
                </a:extLst>
              </a:tr>
            </a:tbl>
          </a:graphicData>
        </a:graphic>
      </p:graphicFrame>
      <p:sp>
        <p:nvSpPr>
          <p:cNvPr id="6" name="TextBox 5">
            <a:extLst>
              <a:ext uri="{FF2B5EF4-FFF2-40B4-BE49-F238E27FC236}">
                <a16:creationId xmlns:a16="http://schemas.microsoft.com/office/drawing/2014/main" id="{C079E6D5-76FC-624A-8F72-15A25FE2EBB5}"/>
              </a:ext>
            </a:extLst>
          </p:cNvPr>
          <p:cNvSpPr txBox="1"/>
          <p:nvPr/>
        </p:nvSpPr>
        <p:spPr>
          <a:xfrm>
            <a:off x="3877056" y="4620768"/>
            <a:ext cx="3676263" cy="646331"/>
          </a:xfrm>
          <a:prstGeom prst="rect">
            <a:avLst/>
          </a:prstGeom>
          <a:noFill/>
        </p:spPr>
        <p:txBody>
          <a:bodyPr wrap="none" rtlCol="0">
            <a:spAutoFit/>
          </a:bodyPr>
          <a:lstStyle/>
          <a:p>
            <a:r>
              <a:rPr lang="en-IN" i="1" dirty="0"/>
              <a:t>Table 1Distribution of the arrival time</a:t>
            </a:r>
          </a:p>
          <a:p>
            <a:endParaRPr lang="en-US" dirty="0"/>
          </a:p>
        </p:txBody>
      </p:sp>
      <p:sp>
        <p:nvSpPr>
          <p:cNvPr id="8" name="TextBox 7">
            <a:extLst>
              <a:ext uri="{FF2B5EF4-FFF2-40B4-BE49-F238E27FC236}">
                <a16:creationId xmlns:a16="http://schemas.microsoft.com/office/drawing/2014/main" id="{20C53CB6-246E-434E-A81F-7084825D34A7}"/>
              </a:ext>
            </a:extLst>
          </p:cNvPr>
          <p:cNvSpPr txBox="1"/>
          <p:nvPr/>
        </p:nvSpPr>
        <p:spPr>
          <a:xfrm>
            <a:off x="673608" y="5267099"/>
            <a:ext cx="3607975" cy="646331"/>
          </a:xfrm>
          <a:prstGeom prst="rect">
            <a:avLst/>
          </a:prstGeom>
          <a:noFill/>
        </p:spPr>
        <p:txBody>
          <a:bodyPr wrap="none" rtlCol="0">
            <a:spAutoFit/>
          </a:bodyPr>
          <a:lstStyle/>
          <a:p>
            <a:r>
              <a:rPr lang="en-US" dirty="0"/>
              <a:t>Probability of each arrival time = 1/8</a:t>
            </a:r>
            <a:endParaRPr lang="en-IN" dirty="0"/>
          </a:p>
          <a:p>
            <a:endParaRPr lang="en-US" dirty="0"/>
          </a:p>
        </p:txBody>
      </p:sp>
    </p:spTree>
    <p:extLst>
      <p:ext uri="{BB962C8B-B14F-4D97-AF65-F5344CB8AC3E}">
        <p14:creationId xmlns:p14="http://schemas.microsoft.com/office/powerpoint/2010/main" val="2463956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0319E4-F543-3D43-96A1-B5BD22C85741}"/>
              </a:ext>
            </a:extLst>
          </p:cNvPr>
          <p:cNvSpPr>
            <a:spLocks noGrp="1"/>
          </p:cNvSpPr>
          <p:nvPr>
            <p:ph type="sldNum" sz="quarter" idx="12"/>
          </p:nvPr>
        </p:nvSpPr>
        <p:spPr/>
        <p:txBody>
          <a:bodyPr/>
          <a:lstStyle/>
          <a:p>
            <a:fld id="{665AE4C4-D3AC-47CA-82DE-E78F1BF6BAF1}" type="slidenum">
              <a:rPr lang="en-IN" smtClean="0"/>
              <a:t>45</a:t>
            </a:fld>
            <a:endParaRPr lang="en-IN"/>
          </a:p>
        </p:txBody>
      </p:sp>
      <p:graphicFrame>
        <p:nvGraphicFramePr>
          <p:cNvPr id="5" name="Table 4">
            <a:extLst>
              <a:ext uri="{FF2B5EF4-FFF2-40B4-BE49-F238E27FC236}">
                <a16:creationId xmlns:a16="http://schemas.microsoft.com/office/drawing/2014/main" id="{4CAE6FC9-C968-6741-959E-7D7F4A6B70C4}"/>
              </a:ext>
            </a:extLst>
          </p:cNvPr>
          <p:cNvGraphicFramePr>
            <a:graphicFrameLocks noGrp="1"/>
          </p:cNvGraphicFramePr>
          <p:nvPr>
            <p:extLst>
              <p:ext uri="{D42A27DB-BD31-4B8C-83A1-F6EECF244321}">
                <p14:modId xmlns:p14="http://schemas.microsoft.com/office/powerpoint/2010/main" val="1256364920"/>
              </p:ext>
            </p:extLst>
          </p:nvPr>
        </p:nvGraphicFramePr>
        <p:xfrm>
          <a:off x="966216" y="2273278"/>
          <a:ext cx="9966959" cy="2463500"/>
        </p:xfrm>
        <a:graphic>
          <a:graphicData uri="http://schemas.openxmlformats.org/drawingml/2006/table">
            <a:tbl>
              <a:tblPr firstRow="1" firstCol="1" bandRow="1">
                <a:tableStyleId>{69CF1AB2-1976-4502-BF36-3FF5EA218861}</a:tableStyleId>
              </a:tblPr>
              <a:tblGrid>
                <a:gridCol w="2074671">
                  <a:extLst>
                    <a:ext uri="{9D8B030D-6E8A-4147-A177-3AD203B41FA5}">
                      <a16:colId xmlns:a16="http://schemas.microsoft.com/office/drawing/2014/main" val="1155594119"/>
                    </a:ext>
                  </a:extLst>
                </a:gridCol>
                <a:gridCol w="2367872">
                  <a:extLst>
                    <a:ext uri="{9D8B030D-6E8A-4147-A177-3AD203B41FA5}">
                      <a16:colId xmlns:a16="http://schemas.microsoft.com/office/drawing/2014/main" val="3599149445"/>
                    </a:ext>
                  </a:extLst>
                </a:gridCol>
                <a:gridCol w="2629526">
                  <a:extLst>
                    <a:ext uri="{9D8B030D-6E8A-4147-A177-3AD203B41FA5}">
                      <a16:colId xmlns:a16="http://schemas.microsoft.com/office/drawing/2014/main" val="2872326547"/>
                    </a:ext>
                  </a:extLst>
                </a:gridCol>
                <a:gridCol w="2894890">
                  <a:extLst>
                    <a:ext uri="{9D8B030D-6E8A-4147-A177-3AD203B41FA5}">
                      <a16:colId xmlns:a16="http://schemas.microsoft.com/office/drawing/2014/main" val="2481002906"/>
                    </a:ext>
                  </a:extLst>
                </a:gridCol>
              </a:tblGrid>
              <a:tr h="475488">
                <a:tc>
                  <a:txBody>
                    <a:bodyPr/>
                    <a:lstStyle/>
                    <a:p>
                      <a:pPr marL="457200"/>
                      <a:r>
                        <a:rPr lang="en-US" sz="1600" dirty="0">
                          <a:effectLst/>
                        </a:rPr>
                        <a:t>Service Time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Probability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Cumulative Probability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Random digit Assignment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1359947"/>
                  </a:ext>
                </a:extLst>
              </a:tr>
              <a:tr h="248501">
                <a:tc>
                  <a:txBody>
                    <a:bodyPr/>
                    <a:lstStyle/>
                    <a:p>
                      <a:pPr marL="457200"/>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3491828"/>
                  </a:ext>
                </a:extLst>
              </a:tr>
              <a:tr h="248501">
                <a:tc>
                  <a:txBody>
                    <a:bodyPr/>
                    <a:lstStyle/>
                    <a:p>
                      <a:pPr marL="457200"/>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0.2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11-30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364071"/>
                  </a:ext>
                </a:extLst>
              </a:tr>
              <a:tr h="248501">
                <a:tc>
                  <a:txBody>
                    <a:bodyPr/>
                    <a:lstStyle/>
                    <a:p>
                      <a:pPr marL="457200"/>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31-60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7178758"/>
                  </a:ext>
                </a:extLst>
              </a:tr>
              <a:tr h="497004">
                <a:tc>
                  <a:txBody>
                    <a:bodyPr/>
                    <a:lstStyle/>
                    <a:p>
                      <a:pPr marL="457200"/>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0.85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61-85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0415442"/>
                  </a:ext>
                </a:extLst>
              </a:tr>
              <a:tr h="248501">
                <a:tc>
                  <a:txBody>
                    <a:bodyPr/>
                    <a:lstStyle/>
                    <a:p>
                      <a:pPr marL="457200"/>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0.95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86-95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2410384"/>
                  </a:ext>
                </a:extLst>
              </a:tr>
              <a:tr h="497004">
                <a:tc>
                  <a:txBody>
                    <a:bodyPr/>
                    <a:lstStyle/>
                    <a:p>
                      <a:pPr marL="457200"/>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0.05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96-00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8931809"/>
                  </a:ext>
                </a:extLst>
              </a:tr>
            </a:tbl>
          </a:graphicData>
        </a:graphic>
      </p:graphicFrame>
      <p:sp>
        <p:nvSpPr>
          <p:cNvPr id="6" name="TextBox 5">
            <a:extLst>
              <a:ext uri="{FF2B5EF4-FFF2-40B4-BE49-F238E27FC236}">
                <a16:creationId xmlns:a16="http://schemas.microsoft.com/office/drawing/2014/main" id="{6D45A6CB-FF8E-404E-BB7B-805664665515}"/>
              </a:ext>
            </a:extLst>
          </p:cNvPr>
          <p:cNvSpPr txBox="1"/>
          <p:nvPr/>
        </p:nvSpPr>
        <p:spPr>
          <a:xfrm>
            <a:off x="966216" y="1474892"/>
            <a:ext cx="5870903" cy="646331"/>
          </a:xfrm>
          <a:prstGeom prst="rect">
            <a:avLst/>
          </a:prstGeom>
          <a:noFill/>
        </p:spPr>
        <p:txBody>
          <a:bodyPr wrap="none" rtlCol="0">
            <a:spAutoFit/>
          </a:bodyPr>
          <a:lstStyle/>
          <a:p>
            <a:r>
              <a:rPr lang="en-US" dirty="0"/>
              <a:t> Note: Cumulative probability - addition of the value above it</a:t>
            </a:r>
            <a:endParaRPr lang="en-IN" dirty="0"/>
          </a:p>
          <a:p>
            <a:endParaRPr lang="en-US" dirty="0"/>
          </a:p>
        </p:txBody>
      </p:sp>
      <p:sp>
        <p:nvSpPr>
          <p:cNvPr id="7" name="Rectangle 6">
            <a:extLst>
              <a:ext uri="{FF2B5EF4-FFF2-40B4-BE49-F238E27FC236}">
                <a16:creationId xmlns:a16="http://schemas.microsoft.com/office/drawing/2014/main" id="{D81F983F-A9AA-1247-A389-3545D8E061B7}"/>
              </a:ext>
            </a:extLst>
          </p:cNvPr>
          <p:cNvSpPr/>
          <p:nvPr/>
        </p:nvSpPr>
        <p:spPr>
          <a:xfrm>
            <a:off x="4391399" y="4888833"/>
            <a:ext cx="3409202" cy="369332"/>
          </a:xfrm>
          <a:prstGeom prst="rect">
            <a:avLst/>
          </a:prstGeom>
        </p:spPr>
        <p:txBody>
          <a:bodyPr wrap="none">
            <a:spAutoFit/>
          </a:bodyPr>
          <a:lstStyle/>
          <a:p>
            <a:pPr algn="ctr">
              <a:spcAft>
                <a:spcPts val="1000"/>
              </a:spcAft>
            </a:pPr>
            <a:r>
              <a:rPr lang="en-IN"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Table 2 Distribution of service time</a:t>
            </a:r>
          </a:p>
        </p:txBody>
      </p:sp>
    </p:spTree>
    <p:extLst>
      <p:ext uri="{BB962C8B-B14F-4D97-AF65-F5344CB8AC3E}">
        <p14:creationId xmlns:p14="http://schemas.microsoft.com/office/powerpoint/2010/main" val="3688269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243C2-D993-3A4C-960B-F59AC4583287}"/>
              </a:ext>
            </a:extLst>
          </p:cNvPr>
          <p:cNvSpPr>
            <a:spLocks noGrp="1"/>
          </p:cNvSpPr>
          <p:nvPr>
            <p:ph type="sldNum" sz="quarter" idx="12"/>
          </p:nvPr>
        </p:nvSpPr>
        <p:spPr/>
        <p:txBody>
          <a:bodyPr/>
          <a:lstStyle/>
          <a:p>
            <a:fld id="{665AE4C4-D3AC-47CA-82DE-E78F1BF6BAF1}" type="slidenum">
              <a:rPr lang="en-IN" smtClean="0"/>
              <a:t>46</a:t>
            </a:fld>
            <a:endParaRPr lang="en-IN"/>
          </a:p>
        </p:txBody>
      </p:sp>
      <p:sp>
        <p:nvSpPr>
          <p:cNvPr id="5" name="Rectangle 4">
            <a:extLst>
              <a:ext uri="{FF2B5EF4-FFF2-40B4-BE49-F238E27FC236}">
                <a16:creationId xmlns:a16="http://schemas.microsoft.com/office/drawing/2014/main" id="{44ED86EF-E5BC-9F47-86AB-9961FDECAFC2}"/>
              </a:ext>
            </a:extLst>
          </p:cNvPr>
          <p:cNvSpPr/>
          <p:nvPr/>
        </p:nvSpPr>
        <p:spPr>
          <a:xfrm>
            <a:off x="969532" y="976622"/>
            <a:ext cx="4035015" cy="369332"/>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Step 2: </a:t>
            </a:r>
            <a:r>
              <a:rPr lang="en-US" dirty="0" err="1">
                <a:latin typeface="Calibri" panose="020F0502020204030204" pitchFamily="34" charset="0"/>
                <a:ea typeface="Calibri" panose="020F0502020204030204" pitchFamily="34" charset="0"/>
                <a:cs typeface="Times New Roman" panose="02020603050405020304" pitchFamily="18" charset="0"/>
              </a:rPr>
              <a:t>Detemining</a:t>
            </a:r>
            <a:r>
              <a:rPr lang="en-US" dirty="0">
                <a:latin typeface="Calibri" panose="020F0502020204030204" pitchFamily="34" charset="0"/>
                <a:ea typeface="Calibri" panose="020F0502020204030204" pitchFamily="34" charset="0"/>
                <a:cs typeface="Times New Roman" panose="02020603050405020304" pitchFamily="18" charset="0"/>
              </a:rPr>
              <a:t> time between arrival</a:t>
            </a:r>
            <a:r>
              <a:rPr lang="en-IN" dirty="0"/>
              <a:t> </a:t>
            </a:r>
            <a:endParaRPr lang="en-US" dirty="0"/>
          </a:p>
        </p:txBody>
      </p:sp>
      <p:graphicFrame>
        <p:nvGraphicFramePr>
          <p:cNvPr id="6" name="Table 5">
            <a:extLst>
              <a:ext uri="{FF2B5EF4-FFF2-40B4-BE49-F238E27FC236}">
                <a16:creationId xmlns:a16="http://schemas.microsoft.com/office/drawing/2014/main" id="{69B5D255-9221-C746-BCD8-FF52B2F06A58}"/>
              </a:ext>
            </a:extLst>
          </p:cNvPr>
          <p:cNvGraphicFramePr>
            <a:graphicFrameLocks noGrp="1"/>
          </p:cNvGraphicFramePr>
          <p:nvPr>
            <p:extLst>
              <p:ext uri="{D42A27DB-BD31-4B8C-83A1-F6EECF244321}">
                <p14:modId xmlns:p14="http://schemas.microsoft.com/office/powerpoint/2010/main" val="1201445850"/>
              </p:ext>
            </p:extLst>
          </p:nvPr>
        </p:nvGraphicFramePr>
        <p:xfrm>
          <a:off x="1361376" y="1783080"/>
          <a:ext cx="4734624" cy="3219876"/>
        </p:xfrm>
        <a:graphic>
          <a:graphicData uri="http://schemas.openxmlformats.org/drawingml/2006/table">
            <a:tbl>
              <a:tblPr firstRow="1" firstCol="1" bandRow="1">
                <a:tableStyleId>{69CF1AB2-1976-4502-BF36-3FF5EA218861}</a:tableStyleId>
              </a:tblPr>
              <a:tblGrid>
                <a:gridCol w="1684642">
                  <a:extLst>
                    <a:ext uri="{9D8B030D-6E8A-4147-A177-3AD203B41FA5}">
                      <a16:colId xmlns:a16="http://schemas.microsoft.com/office/drawing/2014/main" val="2071011816"/>
                    </a:ext>
                  </a:extLst>
                </a:gridCol>
                <a:gridCol w="1491038">
                  <a:extLst>
                    <a:ext uri="{9D8B030D-6E8A-4147-A177-3AD203B41FA5}">
                      <a16:colId xmlns:a16="http://schemas.microsoft.com/office/drawing/2014/main" val="2421604732"/>
                    </a:ext>
                  </a:extLst>
                </a:gridCol>
                <a:gridCol w="1558944">
                  <a:extLst>
                    <a:ext uri="{9D8B030D-6E8A-4147-A177-3AD203B41FA5}">
                      <a16:colId xmlns:a16="http://schemas.microsoft.com/office/drawing/2014/main" val="4253148619"/>
                    </a:ext>
                  </a:extLst>
                </a:gridCol>
              </a:tblGrid>
              <a:tr h="466344">
                <a:tc>
                  <a:txBody>
                    <a:bodyPr/>
                    <a:lstStyle/>
                    <a:p>
                      <a:r>
                        <a:rPr lang="en-US" sz="1600" dirty="0">
                          <a:effectLst/>
                        </a:rPr>
                        <a:t>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Random Digit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between Arrival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164791"/>
                  </a:ext>
                </a:extLst>
              </a:tr>
              <a:tr h="455366">
                <a:tc>
                  <a:txBody>
                    <a:bodyPr/>
                    <a:lstStyle/>
                    <a:p>
                      <a:r>
                        <a:rPr lang="en-US" sz="1600">
                          <a:effectLst/>
                        </a:rPr>
                        <a:t> 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2757504"/>
                  </a:ext>
                </a:extLst>
              </a:tr>
              <a:tr h="455366">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913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5054750"/>
                  </a:ext>
                </a:extLst>
              </a:tr>
              <a:tr h="455366">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727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8200243"/>
                  </a:ext>
                </a:extLst>
              </a:tr>
              <a:tr h="455366">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2179251"/>
                  </a:ext>
                </a:extLst>
              </a:tr>
              <a:tr h="455366">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948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8</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9738657"/>
                  </a:ext>
                </a:extLst>
              </a:tr>
              <a:tr h="455366">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309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3898076"/>
                  </a:ext>
                </a:extLst>
              </a:tr>
            </a:tbl>
          </a:graphicData>
        </a:graphic>
      </p:graphicFrame>
      <p:graphicFrame>
        <p:nvGraphicFramePr>
          <p:cNvPr id="7" name="Table 6">
            <a:extLst>
              <a:ext uri="{FF2B5EF4-FFF2-40B4-BE49-F238E27FC236}">
                <a16:creationId xmlns:a16="http://schemas.microsoft.com/office/drawing/2014/main" id="{18693AC7-FCAC-774C-A438-549D05089873}"/>
              </a:ext>
            </a:extLst>
          </p:cNvPr>
          <p:cNvGraphicFramePr>
            <a:graphicFrameLocks noGrp="1"/>
          </p:cNvGraphicFramePr>
          <p:nvPr>
            <p:extLst>
              <p:ext uri="{D42A27DB-BD31-4B8C-83A1-F6EECF244321}">
                <p14:modId xmlns:p14="http://schemas.microsoft.com/office/powerpoint/2010/main" val="3036370651"/>
              </p:ext>
            </p:extLst>
          </p:nvPr>
        </p:nvGraphicFramePr>
        <p:xfrm>
          <a:off x="7114032" y="2116368"/>
          <a:ext cx="4239768" cy="2865252"/>
        </p:xfrm>
        <a:graphic>
          <a:graphicData uri="http://schemas.openxmlformats.org/drawingml/2006/table">
            <a:tbl>
              <a:tblPr firstRow="1" firstCol="1" bandRow="1">
                <a:tableStyleId>{69CF1AB2-1976-4502-BF36-3FF5EA218861}</a:tableStyleId>
              </a:tblPr>
              <a:tblGrid>
                <a:gridCol w="1587530">
                  <a:extLst>
                    <a:ext uri="{9D8B030D-6E8A-4147-A177-3AD203B41FA5}">
                      <a16:colId xmlns:a16="http://schemas.microsoft.com/office/drawing/2014/main" val="1081434186"/>
                    </a:ext>
                  </a:extLst>
                </a:gridCol>
                <a:gridCol w="1405087">
                  <a:extLst>
                    <a:ext uri="{9D8B030D-6E8A-4147-A177-3AD203B41FA5}">
                      <a16:colId xmlns:a16="http://schemas.microsoft.com/office/drawing/2014/main" val="811119186"/>
                    </a:ext>
                  </a:extLst>
                </a:gridCol>
                <a:gridCol w="1247151">
                  <a:extLst>
                    <a:ext uri="{9D8B030D-6E8A-4147-A177-3AD203B41FA5}">
                      <a16:colId xmlns:a16="http://schemas.microsoft.com/office/drawing/2014/main" val="2121603904"/>
                    </a:ext>
                  </a:extLst>
                </a:gridCol>
              </a:tblGrid>
              <a:tr h="466344">
                <a:tc>
                  <a:txBody>
                    <a:bodyPr/>
                    <a:lstStyle/>
                    <a:p>
                      <a:pPr algn="l"/>
                      <a:r>
                        <a:rPr lang="en-US" sz="1600" dirty="0">
                          <a:effectLst/>
                        </a:rPr>
                        <a:t>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Random Digit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Service 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81650937"/>
                  </a:ext>
                </a:extLst>
              </a:tr>
              <a:tr h="399818">
                <a:tc>
                  <a:txBody>
                    <a:bodyPr/>
                    <a:lstStyle/>
                    <a:p>
                      <a:pPr algn="l"/>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84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6892774"/>
                  </a:ext>
                </a:extLst>
              </a:tr>
              <a:tr h="399818">
                <a:tc>
                  <a:txBody>
                    <a:bodyPr/>
                    <a:lstStyle/>
                    <a:p>
                      <a:pPr algn="l"/>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7675807"/>
                  </a:ext>
                </a:extLst>
              </a:tr>
              <a:tr h="399818">
                <a:tc>
                  <a:txBody>
                    <a:bodyPr/>
                    <a:lstStyle/>
                    <a:p>
                      <a:pPr algn="l"/>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74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8289309"/>
                  </a:ext>
                </a:extLst>
              </a:tr>
              <a:tr h="399818">
                <a:tc>
                  <a:txBody>
                    <a:bodyPr/>
                    <a:lstStyle/>
                    <a:p>
                      <a:pPr algn="l"/>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dirty="0">
                          <a:effectLst/>
                        </a:rPr>
                        <a:t>53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61129"/>
                  </a:ext>
                </a:extLst>
              </a:tr>
              <a:tr h="399818">
                <a:tc>
                  <a:txBody>
                    <a:bodyPr/>
                    <a:lstStyle/>
                    <a:p>
                      <a:pPr algn="l"/>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17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252862"/>
                  </a:ext>
                </a:extLst>
              </a:tr>
              <a:tr h="399818">
                <a:tc>
                  <a:txBody>
                    <a:bodyPr/>
                    <a:lstStyle/>
                    <a:p>
                      <a:pPr algn="l"/>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79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dirty="0">
                          <a:effectLst/>
                        </a:rPr>
                        <a:t>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976088"/>
                  </a:ext>
                </a:extLst>
              </a:tr>
            </a:tbl>
          </a:graphicData>
        </a:graphic>
      </p:graphicFrame>
    </p:spTree>
    <p:extLst>
      <p:ext uri="{BB962C8B-B14F-4D97-AF65-F5344CB8AC3E}">
        <p14:creationId xmlns:p14="http://schemas.microsoft.com/office/powerpoint/2010/main" val="2581632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4D80A8-4BDA-B34E-B9A0-3FB41813DF5A}"/>
              </a:ext>
            </a:extLst>
          </p:cNvPr>
          <p:cNvSpPr>
            <a:spLocks noGrp="1"/>
          </p:cNvSpPr>
          <p:nvPr>
            <p:ph type="sldNum" sz="quarter" idx="12"/>
          </p:nvPr>
        </p:nvSpPr>
        <p:spPr/>
        <p:txBody>
          <a:bodyPr/>
          <a:lstStyle/>
          <a:p>
            <a:fld id="{665AE4C4-D3AC-47CA-82DE-E78F1BF6BAF1}" type="slidenum">
              <a:rPr lang="en-IN" smtClean="0"/>
              <a:t>47</a:t>
            </a:fld>
            <a:endParaRPr lang="en-IN"/>
          </a:p>
        </p:txBody>
      </p:sp>
      <p:graphicFrame>
        <p:nvGraphicFramePr>
          <p:cNvPr id="6" name="Table 5">
            <a:extLst>
              <a:ext uri="{FF2B5EF4-FFF2-40B4-BE49-F238E27FC236}">
                <a16:creationId xmlns:a16="http://schemas.microsoft.com/office/drawing/2014/main" id="{877FAE7B-B6A6-8540-8DB9-7748AAAFB9FA}"/>
              </a:ext>
            </a:extLst>
          </p:cNvPr>
          <p:cNvGraphicFramePr>
            <a:graphicFrameLocks noGrp="1"/>
          </p:cNvGraphicFramePr>
          <p:nvPr>
            <p:extLst>
              <p:ext uri="{D42A27DB-BD31-4B8C-83A1-F6EECF244321}">
                <p14:modId xmlns:p14="http://schemas.microsoft.com/office/powerpoint/2010/main" val="3537403607"/>
              </p:ext>
            </p:extLst>
          </p:nvPr>
        </p:nvGraphicFramePr>
        <p:xfrm>
          <a:off x="548640" y="1664208"/>
          <a:ext cx="10805162" cy="3749041"/>
        </p:xfrm>
        <a:graphic>
          <a:graphicData uri="http://schemas.openxmlformats.org/drawingml/2006/table">
            <a:tbl>
              <a:tblPr firstRow="1" firstCol="1" bandRow="1">
                <a:tableStyleId>{69CF1AB2-1976-4502-BF36-3FF5EA218861}</a:tableStyleId>
              </a:tblPr>
              <a:tblGrid>
                <a:gridCol w="1199641">
                  <a:extLst>
                    <a:ext uri="{9D8B030D-6E8A-4147-A177-3AD203B41FA5}">
                      <a16:colId xmlns:a16="http://schemas.microsoft.com/office/drawing/2014/main" val="3432252853"/>
                    </a:ext>
                  </a:extLst>
                </a:gridCol>
                <a:gridCol w="1199641">
                  <a:extLst>
                    <a:ext uri="{9D8B030D-6E8A-4147-A177-3AD203B41FA5}">
                      <a16:colId xmlns:a16="http://schemas.microsoft.com/office/drawing/2014/main" val="3819471488"/>
                    </a:ext>
                  </a:extLst>
                </a:gridCol>
                <a:gridCol w="1200840">
                  <a:extLst>
                    <a:ext uri="{9D8B030D-6E8A-4147-A177-3AD203B41FA5}">
                      <a16:colId xmlns:a16="http://schemas.microsoft.com/office/drawing/2014/main" val="1517342104"/>
                    </a:ext>
                  </a:extLst>
                </a:gridCol>
                <a:gridCol w="1200840">
                  <a:extLst>
                    <a:ext uri="{9D8B030D-6E8A-4147-A177-3AD203B41FA5}">
                      <a16:colId xmlns:a16="http://schemas.microsoft.com/office/drawing/2014/main" val="4064424833"/>
                    </a:ext>
                  </a:extLst>
                </a:gridCol>
                <a:gridCol w="1200840">
                  <a:extLst>
                    <a:ext uri="{9D8B030D-6E8A-4147-A177-3AD203B41FA5}">
                      <a16:colId xmlns:a16="http://schemas.microsoft.com/office/drawing/2014/main" val="1769713518"/>
                    </a:ext>
                  </a:extLst>
                </a:gridCol>
                <a:gridCol w="1200840">
                  <a:extLst>
                    <a:ext uri="{9D8B030D-6E8A-4147-A177-3AD203B41FA5}">
                      <a16:colId xmlns:a16="http://schemas.microsoft.com/office/drawing/2014/main" val="3510126568"/>
                    </a:ext>
                  </a:extLst>
                </a:gridCol>
                <a:gridCol w="1200840">
                  <a:extLst>
                    <a:ext uri="{9D8B030D-6E8A-4147-A177-3AD203B41FA5}">
                      <a16:colId xmlns:a16="http://schemas.microsoft.com/office/drawing/2014/main" val="4146309323"/>
                    </a:ext>
                  </a:extLst>
                </a:gridCol>
                <a:gridCol w="1200840">
                  <a:extLst>
                    <a:ext uri="{9D8B030D-6E8A-4147-A177-3AD203B41FA5}">
                      <a16:colId xmlns:a16="http://schemas.microsoft.com/office/drawing/2014/main" val="1913413778"/>
                    </a:ext>
                  </a:extLst>
                </a:gridCol>
                <a:gridCol w="1200840">
                  <a:extLst>
                    <a:ext uri="{9D8B030D-6E8A-4147-A177-3AD203B41FA5}">
                      <a16:colId xmlns:a16="http://schemas.microsoft.com/office/drawing/2014/main" val="1749201929"/>
                    </a:ext>
                  </a:extLst>
                </a:gridCol>
              </a:tblGrid>
              <a:tr h="1562101">
                <a:tc>
                  <a:txBody>
                    <a:bodyPr/>
                    <a:lstStyle/>
                    <a:p>
                      <a:r>
                        <a:rPr lang="en-US" sz="1600" dirty="0">
                          <a:effectLst/>
                        </a:rPr>
                        <a:t>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Inter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Service Begin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Waiting</a:t>
                      </a:r>
                      <a:endParaRPr lang="en-IN" sz="1600">
                        <a:effectLst/>
                      </a:endParaRPr>
                    </a:p>
                    <a:p>
                      <a:r>
                        <a:rPr lang="en-US" sz="1600">
                          <a:effectLst/>
                        </a:rPr>
                        <a:t>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a:t>
                      </a:r>
                      <a:endParaRPr lang="en-IN" sz="1600">
                        <a:effectLst/>
                      </a:endParaRPr>
                    </a:p>
                    <a:p>
                      <a:r>
                        <a:rPr lang="en-US" sz="1600">
                          <a:effectLst/>
                        </a:rPr>
                        <a:t>Service Ends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Total time spent in system</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Idle time of the server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4418044"/>
                  </a:ext>
                </a:extLst>
              </a:tr>
              <a:tr h="312420">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0660012"/>
                  </a:ext>
                </a:extLst>
              </a:tr>
              <a:tr h="312420">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0650874"/>
                  </a:ext>
                </a:extLst>
              </a:tr>
              <a:tr h="312420">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7343785"/>
                  </a:ext>
                </a:extLst>
              </a:tr>
              <a:tr h="312420">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9306358"/>
                  </a:ext>
                </a:extLst>
              </a:tr>
              <a:tr h="312420">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833192"/>
                  </a:ext>
                </a:extLst>
              </a:tr>
              <a:tr h="312420">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1596863"/>
                  </a:ext>
                </a:extLst>
              </a:tr>
              <a:tr h="312420">
                <a:tc>
                  <a:txBody>
                    <a:bodyPr/>
                    <a:lstStyle/>
                    <a:p>
                      <a:r>
                        <a:rPr lang="en-US" sz="1600">
                          <a:effectLst/>
                        </a:rPr>
                        <a:t>Total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3847651"/>
                  </a:ext>
                </a:extLst>
              </a:tr>
            </a:tbl>
          </a:graphicData>
        </a:graphic>
      </p:graphicFrame>
      <p:sp>
        <p:nvSpPr>
          <p:cNvPr id="7" name="Rectangle 6">
            <a:extLst>
              <a:ext uri="{FF2B5EF4-FFF2-40B4-BE49-F238E27FC236}">
                <a16:creationId xmlns:a16="http://schemas.microsoft.com/office/drawing/2014/main" id="{538EAD0D-095B-1A48-A134-123D6F52FD6F}"/>
              </a:ext>
            </a:extLst>
          </p:cNvPr>
          <p:cNvSpPr/>
          <p:nvPr/>
        </p:nvSpPr>
        <p:spPr>
          <a:xfrm>
            <a:off x="4729155" y="5515467"/>
            <a:ext cx="2444131" cy="369332"/>
          </a:xfrm>
          <a:prstGeom prst="rect">
            <a:avLst/>
          </a:prstGeom>
        </p:spPr>
        <p:txBody>
          <a:bodyPr wrap="none">
            <a:spAutoFit/>
          </a:bodyPr>
          <a:lstStyle/>
          <a:p>
            <a:pPr>
              <a:spcAft>
                <a:spcPts val="1000"/>
              </a:spcAft>
            </a:pPr>
            <a:r>
              <a:rPr lang="en-IN"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Table 3 Simulation Table</a:t>
            </a:r>
          </a:p>
        </p:txBody>
      </p:sp>
    </p:spTree>
    <p:extLst>
      <p:ext uri="{BB962C8B-B14F-4D97-AF65-F5344CB8AC3E}">
        <p14:creationId xmlns:p14="http://schemas.microsoft.com/office/powerpoint/2010/main" val="3741155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22302D-CF21-704B-B721-0E19AB758D1E}"/>
              </a:ext>
            </a:extLst>
          </p:cNvPr>
          <p:cNvSpPr>
            <a:spLocks noGrp="1"/>
          </p:cNvSpPr>
          <p:nvPr>
            <p:ph type="sldNum" sz="quarter" idx="12"/>
          </p:nvPr>
        </p:nvSpPr>
        <p:spPr/>
        <p:txBody>
          <a:bodyPr/>
          <a:lstStyle/>
          <a:p>
            <a:fld id="{665AE4C4-D3AC-47CA-82DE-E78F1BF6BAF1}" type="slidenum">
              <a:rPr lang="en-IN" smtClean="0"/>
              <a:t>48</a:t>
            </a:fld>
            <a:endParaRPr lang="en-IN"/>
          </a:p>
        </p:txBody>
      </p:sp>
      <p:sp>
        <p:nvSpPr>
          <p:cNvPr id="5" name="Rectangle 4">
            <a:extLst>
              <a:ext uri="{FF2B5EF4-FFF2-40B4-BE49-F238E27FC236}">
                <a16:creationId xmlns:a16="http://schemas.microsoft.com/office/drawing/2014/main" id="{6866E21A-4B56-204E-ABA6-D7AC2C2A2E87}"/>
              </a:ext>
            </a:extLst>
          </p:cNvPr>
          <p:cNvSpPr/>
          <p:nvPr/>
        </p:nvSpPr>
        <p:spPr>
          <a:xfrm>
            <a:off x="1091184" y="981748"/>
            <a:ext cx="10521696" cy="1200329"/>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waiting time = 	</a:t>
            </a:r>
            <a:r>
              <a:rPr lang="en-US" u="sng" dirty="0">
                <a:latin typeface="Calibri" panose="020F0502020204030204" pitchFamily="34" charset="0"/>
                <a:ea typeface="Calibri" panose="020F0502020204030204" pitchFamily="34" charset="0"/>
                <a:cs typeface="Times New Roman" panose="02020603050405020304" pitchFamily="18" charset="0"/>
              </a:rPr>
              <a:t>total time customer waits in queue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indent="457200"/>
            <a:r>
              <a:rPr lang="en-US" dirty="0">
                <a:latin typeface="Calibri" panose="020F0502020204030204" pitchFamily="34" charset="0"/>
                <a:ea typeface="Calibri" panose="020F0502020204030204" pitchFamily="34" charset="0"/>
                <a:cs typeface="Times New Roman" panose="02020603050405020304" pitchFamily="18" charset="0"/>
              </a:rPr>
              <a:t>	total no of customers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a:r>
              <a:rPr lang="en-US" dirty="0">
                <a:latin typeface="Calibri" panose="020F0502020204030204" pitchFamily="34" charset="0"/>
                <a:ea typeface="Calibri" panose="020F0502020204030204" pitchFamily="34" charset="0"/>
                <a:cs typeface="Times New Roman" panose="02020603050405020304" pitchFamily="18" charset="0"/>
              </a:rPr>
              <a:t>	= 3/6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a:r>
              <a:rPr lang="en-US" dirty="0">
                <a:latin typeface="Calibri" panose="020F0502020204030204" pitchFamily="34" charset="0"/>
                <a:ea typeface="Calibri" panose="020F0502020204030204" pitchFamily="34" charset="0"/>
                <a:cs typeface="Times New Roman" panose="02020603050405020304" pitchFamily="18" charset="0"/>
              </a:rPr>
              <a:t>	= 0.5 minutes</a:t>
            </a:r>
          </a:p>
        </p:txBody>
      </p:sp>
      <p:sp>
        <p:nvSpPr>
          <p:cNvPr id="7" name="Rectangle 6">
            <a:extLst>
              <a:ext uri="{FF2B5EF4-FFF2-40B4-BE49-F238E27FC236}">
                <a16:creationId xmlns:a16="http://schemas.microsoft.com/office/drawing/2014/main" id="{CB0776D7-FC34-9745-AE7A-4403B528F9D9}"/>
              </a:ext>
            </a:extLst>
          </p:cNvPr>
          <p:cNvSpPr/>
          <p:nvPr/>
        </p:nvSpPr>
        <p:spPr>
          <a:xfrm>
            <a:off x="1091184" y="2413338"/>
            <a:ext cx="9351264" cy="1477328"/>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Probability customer has to wait in a queue = </a:t>
            </a:r>
            <a:r>
              <a:rPr lang="en-US" u="sng" dirty="0">
                <a:latin typeface="Calibri" panose="020F0502020204030204" pitchFamily="34" charset="0"/>
                <a:ea typeface="Calibri" panose="020F0502020204030204" pitchFamily="34" charset="0"/>
                <a:cs typeface="Times New Roman" panose="02020603050405020304" pitchFamily="18" charset="0"/>
              </a:rPr>
              <a:t>total no of customers waited in queue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200400" indent="457200"/>
            <a:r>
              <a:rPr lang="en-US" dirty="0">
                <a:latin typeface="Calibri" panose="020F0502020204030204" pitchFamily="34" charset="0"/>
                <a:ea typeface="Calibri" panose="020F0502020204030204" pitchFamily="34" charset="0"/>
                <a:cs typeface="Times New Roman" panose="02020603050405020304" pitchFamily="18" charset="0"/>
              </a:rPr>
              <a:t>		Total # of customers</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1/6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743200" indent="457200"/>
            <a:r>
              <a:rPr lang="en-US" dirty="0">
                <a:latin typeface="Calibri" panose="020F0502020204030204" pitchFamily="34" charset="0"/>
                <a:ea typeface="Calibri" panose="020F0502020204030204" pitchFamily="34" charset="0"/>
                <a:cs typeface="Times New Roman" panose="02020603050405020304" pitchFamily="18" charset="0"/>
              </a:rPr>
              <a:t>		= 0.166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743200" indent="457200"/>
            <a:r>
              <a:rPr lang="en-US" dirty="0">
                <a:latin typeface="Calibri" panose="020F0502020204030204" pitchFamily="34" charset="0"/>
                <a:ea typeface="Calibri" panose="020F0502020204030204" pitchFamily="34" charset="0"/>
                <a:cs typeface="Times New Roman" panose="02020603050405020304" pitchFamily="18" charset="0"/>
              </a:rPr>
              <a:t>		= 16.66%</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DBDE010C-776E-1448-8BF9-C16BC75DB1DB}"/>
              </a:ext>
            </a:extLst>
          </p:cNvPr>
          <p:cNvSpPr/>
          <p:nvPr/>
        </p:nvSpPr>
        <p:spPr>
          <a:xfrm>
            <a:off x="1091184" y="3890666"/>
            <a:ext cx="8345424" cy="1477328"/>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Probability of idle time=	 </a:t>
            </a:r>
            <a:r>
              <a:rPr lang="en-US" u="sng" dirty="0">
                <a:latin typeface="Calibri" panose="020F0502020204030204" pitchFamily="34" charset="0"/>
                <a:ea typeface="Calibri" panose="020F0502020204030204" pitchFamily="34" charset="0"/>
                <a:cs typeface="Times New Roman" panose="02020603050405020304" pitchFamily="18" charset="0"/>
              </a:rPr>
              <a:t>total idle time of the server</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indent="457200"/>
            <a:r>
              <a:rPr lang="en-US" dirty="0">
                <a:latin typeface="Calibri" panose="020F0502020204030204" pitchFamily="34" charset="0"/>
                <a:ea typeface="Calibri" panose="020F0502020204030204" pitchFamily="34" charset="0"/>
                <a:cs typeface="Times New Roman" panose="02020603050405020304" pitchFamily="18" charset="0"/>
              </a:rPr>
              <a:t>	Total runtime of the entire simulation</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12/30</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0.4</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=40%</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2407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D938EE-07A2-864E-9875-65D9BEC5D93A}"/>
              </a:ext>
            </a:extLst>
          </p:cNvPr>
          <p:cNvSpPr>
            <a:spLocks noGrp="1"/>
          </p:cNvSpPr>
          <p:nvPr>
            <p:ph type="sldNum" sz="quarter" idx="12"/>
          </p:nvPr>
        </p:nvSpPr>
        <p:spPr/>
        <p:txBody>
          <a:bodyPr/>
          <a:lstStyle/>
          <a:p>
            <a:fld id="{665AE4C4-D3AC-47CA-82DE-E78F1BF6BAF1}" type="slidenum">
              <a:rPr lang="en-IN" smtClean="0"/>
              <a:t>49</a:t>
            </a:fld>
            <a:endParaRPr lang="en-IN"/>
          </a:p>
        </p:txBody>
      </p:sp>
      <p:sp>
        <p:nvSpPr>
          <p:cNvPr id="5" name="Rectangle 4">
            <a:extLst>
              <a:ext uri="{FF2B5EF4-FFF2-40B4-BE49-F238E27FC236}">
                <a16:creationId xmlns:a16="http://schemas.microsoft.com/office/drawing/2014/main" id="{C2492153-03AF-4D4C-8E3B-7A65888F8F81}"/>
              </a:ext>
            </a:extLst>
          </p:cNvPr>
          <p:cNvSpPr/>
          <p:nvPr/>
        </p:nvSpPr>
        <p:spPr>
          <a:xfrm>
            <a:off x="908304" y="926884"/>
            <a:ext cx="6096000" cy="1200329"/>
          </a:xfrm>
          <a:prstGeom prst="rect">
            <a:avLst/>
          </a:prstGeom>
        </p:spPr>
        <p:txBody>
          <a:bodyPr>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Service Time =  	</a:t>
            </a:r>
            <a:r>
              <a:rPr lang="en-US" u="sng" dirty="0">
                <a:latin typeface="Calibri" panose="020F0502020204030204" pitchFamily="34" charset="0"/>
                <a:ea typeface="Calibri" panose="020F0502020204030204" pitchFamily="34" charset="0"/>
                <a:cs typeface="Times New Roman" panose="02020603050405020304" pitchFamily="18" charset="0"/>
              </a:rPr>
              <a:t>Total service time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indent="457200"/>
            <a:r>
              <a:rPr lang="en-US" dirty="0">
                <a:latin typeface="Calibri" panose="020F0502020204030204" pitchFamily="34" charset="0"/>
                <a:ea typeface="Calibri" panose="020F0502020204030204" pitchFamily="34" charset="0"/>
                <a:cs typeface="Times New Roman" panose="02020603050405020304" pitchFamily="18" charset="0"/>
              </a:rPr>
              <a:t>	# of customers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371600" indent="457200"/>
            <a:r>
              <a:rPr lang="en-US" dirty="0">
                <a:latin typeface="Calibri" panose="020F0502020204030204" pitchFamily="34" charset="0"/>
                <a:ea typeface="Calibri" panose="020F0502020204030204" pitchFamily="34" charset="0"/>
                <a:cs typeface="Times New Roman" panose="02020603050405020304" pitchFamily="18" charset="0"/>
              </a:rPr>
              <a:t>	= 18/6</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371600" indent="457200"/>
            <a:r>
              <a:rPr lang="en-US" dirty="0">
                <a:latin typeface="Calibri" panose="020F0502020204030204" pitchFamily="34" charset="0"/>
                <a:ea typeface="Calibri" panose="020F0502020204030204" pitchFamily="34" charset="0"/>
                <a:cs typeface="Times New Roman" panose="02020603050405020304" pitchFamily="18" charset="0"/>
              </a:rPr>
              <a:t>	= 3 minutes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68172FA-F316-654B-8A48-9A8C937B680B}"/>
              </a:ext>
            </a:extLst>
          </p:cNvPr>
          <p:cNvSpPr/>
          <p:nvPr/>
        </p:nvSpPr>
        <p:spPr>
          <a:xfrm>
            <a:off x="908304" y="2690336"/>
            <a:ext cx="10064496" cy="1200329"/>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time between arrivals = 	</a:t>
            </a:r>
            <a:r>
              <a:rPr lang="en-US" u="sng" dirty="0">
                <a:latin typeface="Calibri" panose="020F0502020204030204" pitchFamily="34" charset="0"/>
                <a:ea typeface="Calibri" panose="020F0502020204030204" pitchFamily="34" charset="0"/>
                <a:cs typeface="Times New Roman" panose="02020603050405020304" pitchFamily="18" charset="0"/>
              </a:rPr>
              <a:t>Sum of all time between the arrival</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743200"/>
            <a:r>
              <a:rPr lang="en-US" dirty="0">
                <a:latin typeface="Calibri" panose="020F0502020204030204" pitchFamily="34" charset="0"/>
                <a:ea typeface="Calibri" panose="020F0502020204030204" pitchFamily="34" charset="0"/>
                <a:cs typeface="Times New Roman" panose="02020603050405020304" pitchFamily="18" charset="0"/>
              </a:rPr>
              <a:t>		# of arrival  -  1</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26/5</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5.2 minutes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A58B775-3583-824C-BE62-084497372A29}"/>
              </a:ext>
            </a:extLst>
          </p:cNvPr>
          <p:cNvSpPr/>
          <p:nvPr/>
        </p:nvSpPr>
        <p:spPr>
          <a:xfrm>
            <a:off x="908304" y="4246344"/>
            <a:ext cx="11052048" cy="1200329"/>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waiting time of those who wait	= </a:t>
            </a:r>
            <a:r>
              <a:rPr lang="en-US" u="sng" dirty="0">
                <a:latin typeface="Calibri" panose="020F0502020204030204" pitchFamily="34" charset="0"/>
                <a:ea typeface="Calibri" panose="020F0502020204030204" pitchFamily="34" charset="0"/>
                <a:cs typeface="Times New Roman" panose="02020603050405020304" pitchFamily="18" charset="0"/>
              </a:rPr>
              <a:t>total time customers waited in queue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286000"/>
            <a:r>
              <a:rPr lang="en-US" dirty="0">
                <a:latin typeface="Calibri" panose="020F0502020204030204" pitchFamily="34" charset="0"/>
                <a:ea typeface="Calibri" panose="020F0502020204030204" pitchFamily="34" charset="0"/>
                <a:cs typeface="Times New Roman" panose="02020603050405020304" pitchFamily="18" charset="0"/>
              </a:rPr>
              <a:t>     			    Total # customer who actually wait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286000"/>
            <a:r>
              <a:rPr lang="en-US" dirty="0">
                <a:latin typeface="Calibri" panose="020F0502020204030204" pitchFamily="34" charset="0"/>
                <a:ea typeface="Calibri" panose="020F0502020204030204" pitchFamily="34" charset="0"/>
                <a:cs typeface="Times New Roman" panose="02020603050405020304" pitchFamily="18" charset="0"/>
              </a:rPr>
              <a:t>			= 3/1</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286000"/>
            <a:r>
              <a:rPr lang="en-US" dirty="0">
                <a:latin typeface="Calibri" panose="020F0502020204030204" pitchFamily="34" charset="0"/>
                <a:ea typeface="Calibri" panose="020F0502020204030204" pitchFamily="34" charset="0"/>
                <a:cs typeface="Times New Roman" panose="02020603050405020304" pitchFamily="18" charset="0"/>
              </a:rPr>
              <a:t>			= 3</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738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9902"/>
            <a:ext cx="12192000" cy="599606"/>
          </a:xfrm>
          <a:solidFill>
            <a:srgbClr val="002060"/>
          </a:solidFill>
        </p:spPr>
        <p:txBody>
          <a:bodyPr>
            <a:normAutofit fontScale="90000"/>
          </a:bodyPr>
          <a:lstStyle/>
          <a:p>
            <a:r>
              <a:rPr lang="en-US" b="1" spc="-5" dirty="0">
                <a:solidFill>
                  <a:schemeClr val="bg1"/>
                </a:solidFill>
                <a:latin typeface="Times New Roman" charset="0"/>
                <a:ea typeface="Times New Roman" charset="0"/>
                <a:cs typeface="Times New Roman" charset="0"/>
              </a:rPr>
              <a:t>Deterministic and </a:t>
            </a:r>
            <a:r>
              <a:rPr lang="en-US" b="1" spc="-10" dirty="0">
                <a:solidFill>
                  <a:schemeClr val="bg1"/>
                </a:solidFill>
                <a:latin typeface="Times New Roman" charset="0"/>
                <a:ea typeface="Times New Roman" charset="0"/>
                <a:cs typeface="Times New Roman" charset="0"/>
              </a:rPr>
              <a:t>Stochastic</a:t>
            </a: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pPr marL="379095" marR="449580" indent="-367030">
              <a:lnSpc>
                <a:spcPct val="129800"/>
              </a:lnSpc>
              <a:spcBef>
                <a:spcPts val="100"/>
              </a:spcBef>
              <a:buClr>
                <a:srgbClr val="330066"/>
              </a:buClr>
              <a:buSzPct val="69230"/>
              <a:buChar char="●"/>
              <a:tabLst>
                <a:tab pos="379095" algn="l"/>
                <a:tab pos="379730" algn="l"/>
              </a:tabLst>
            </a:pPr>
            <a:r>
              <a:rPr lang="en-US" sz="3200" b="1" spc="-5" dirty="0">
                <a:latin typeface="Arial"/>
                <a:cs typeface="Arial"/>
              </a:rPr>
              <a:t>Deterministic Model </a:t>
            </a:r>
            <a:r>
              <a:rPr lang="en-US" sz="3200" spc="-5" dirty="0">
                <a:latin typeface="Arial"/>
                <a:cs typeface="Arial"/>
              </a:rPr>
              <a:t>is one whose behavior is  entire predictable. The </a:t>
            </a:r>
            <a:r>
              <a:rPr lang="en-US" sz="3200" dirty="0">
                <a:latin typeface="Arial"/>
                <a:cs typeface="Arial"/>
              </a:rPr>
              <a:t>system </a:t>
            </a:r>
            <a:r>
              <a:rPr lang="en-US" sz="3200" spc="-5" dirty="0">
                <a:latin typeface="Arial"/>
                <a:cs typeface="Arial"/>
              </a:rPr>
              <a:t>is perfectly  understood, then it is possible to predict precisely  what will</a:t>
            </a:r>
            <a:r>
              <a:rPr lang="en-US" sz="3200" spc="-10" dirty="0">
                <a:latin typeface="Arial"/>
                <a:cs typeface="Arial"/>
              </a:rPr>
              <a:t> </a:t>
            </a:r>
            <a:r>
              <a:rPr lang="en-US" sz="3200" spc="-5" dirty="0">
                <a:latin typeface="Arial"/>
                <a:cs typeface="Arial"/>
              </a:rPr>
              <a:t>happen.</a:t>
            </a:r>
          </a:p>
          <a:p>
            <a:pPr marL="12065" marR="449580" indent="0">
              <a:lnSpc>
                <a:spcPct val="129800"/>
              </a:lnSpc>
              <a:spcBef>
                <a:spcPts val="100"/>
              </a:spcBef>
              <a:buClr>
                <a:srgbClr val="330066"/>
              </a:buClr>
              <a:buSzPct val="69230"/>
              <a:buNone/>
              <a:tabLst>
                <a:tab pos="379095" algn="l"/>
                <a:tab pos="379730" algn="l"/>
              </a:tabLst>
            </a:pPr>
            <a:endParaRPr lang="en-US" sz="3200" dirty="0">
              <a:latin typeface="Arial"/>
              <a:cs typeface="Arial"/>
            </a:endParaRPr>
          </a:p>
          <a:p>
            <a:pPr marL="379095" marR="5080" indent="-367030">
              <a:lnSpc>
                <a:spcPct val="130000"/>
              </a:lnSpc>
              <a:spcBef>
                <a:spcPts val="515"/>
              </a:spcBef>
              <a:buClr>
                <a:srgbClr val="330066"/>
              </a:buClr>
              <a:buSzPct val="69230"/>
              <a:buChar char="●"/>
              <a:tabLst>
                <a:tab pos="379095" algn="l"/>
                <a:tab pos="379730" algn="l"/>
              </a:tabLst>
            </a:pPr>
            <a:r>
              <a:rPr lang="en-US" sz="3200" b="1" spc="-10" dirty="0">
                <a:latin typeface="Arial"/>
                <a:cs typeface="Arial"/>
              </a:rPr>
              <a:t>Stochastic </a:t>
            </a:r>
            <a:r>
              <a:rPr lang="en-US" sz="3200" b="1" spc="-5" dirty="0">
                <a:latin typeface="Arial"/>
                <a:cs typeface="Arial"/>
              </a:rPr>
              <a:t>Model </a:t>
            </a:r>
            <a:r>
              <a:rPr lang="en-US" sz="3200" spc="-5" dirty="0">
                <a:latin typeface="Arial"/>
                <a:cs typeface="Arial"/>
              </a:rPr>
              <a:t>is one whose behavior </a:t>
            </a:r>
            <a:r>
              <a:rPr lang="en-US" sz="3200" dirty="0">
                <a:latin typeface="Arial"/>
                <a:cs typeface="Arial"/>
              </a:rPr>
              <a:t>cannot </a:t>
            </a:r>
            <a:r>
              <a:rPr lang="en-US" sz="3200" spc="-5" dirty="0">
                <a:latin typeface="Arial"/>
                <a:cs typeface="Arial"/>
              </a:rPr>
              <a:t>be  entirely</a:t>
            </a:r>
            <a:r>
              <a:rPr lang="en-US" sz="3200" spc="-10" dirty="0">
                <a:latin typeface="Arial"/>
                <a:cs typeface="Arial"/>
              </a:rPr>
              <a:t> </a:t>
            </a:r>
            <a:r>
              <a:rPr lang="en-US" sz="3200" spc="-5" dirty="0">
                <a:latin typeface="Arial"/>
                <a:cs typeface="Arial"/>
              </a:rPr>
              <a:t>predicted.</a:t>
            </a:r>
            <a:endParaRPr lang="en-US" sz="3200" dirty="0">
              <a:latin typeface="Arial"/>
              <a:cs typeface="Arial"/>
            </a:endParaRPr>
          </a:p>
          <a:p>
            <a:pPr marL="457200" indent="-457200" algn="just">
              <a:lnSpc>
                <a:spcPct val="120000"/>
              </a:lnSpc>
              <a:buFont typeface="Wingdings" panose="05000000000000000000" pitchFamily="2" charset="2"/>
              <a:buChar char="q"/>
            </a:pPr>
            <a:endParaRPr lang="en-US" sz="32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5</a:t>
            </a:fld>
            <a:endParaRPr lang="en-IN"/>
          </a:p>
        </p:txBody>
      </p:sp>
    </p:spTree>
    <p:extLst>
      <p:ext uri="{BB962C8B-B14F-4D97-AF65-F5344CB8AC3E}">
        <p14:creationId xmlns:p14="http://schemas.microsoft.com/office/powerpoint/2010/main" val="907064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B058D-47A6-4B43-9842-C33D145B196B}"/>
              </a:ext>
            </a:extLst>
          </p:cNvPr>
          <p:cNvSpPr>
            <a:spLocks noGrp="1"/>
          </p:cNvSpPr>
          <p:nvPr>
            <p:ph type="sldNum" sz="quarter" idx="12"/>
          </p:nvPr>
        </p:nvSpPr>
        <p:spPr/>
        <p:txBody>
          <a:bodyPr/>
          <a:lstStyle/>
          <a:p>
            <a:fld id="{665AE4C4-D3AC-47CA-82DE-E78F1BF6BAF1}" type="slidenum">
              <a:rPr lang="en-IN" smtClean="0"/>
              <a:t>50</a:t>
            </a:fld>
            <a:endParaRPr lang="en-IN"/>
          </a:p>
        </p:txBody>
      </p:sp>
      <p:sp>
        <p:nvSpPr>
          <p:cNvPr id="5" name="Rectangle 4">
            <a:extLst>
              <a:ext uri="{FF2B5EF4-FFF2-40B4-BE49-F238E27FC236}">
                <a16:creationId xmlns:a16="http://schemas.microsoft.com/office/drawing/2014/main" id="{1D0DC889-69B1-AB4D-B16F-AAEE55A43841}"/>
              </a:ext>
            </a:extLst>
          </p:cNvPr>
          <p:cNvSpPr/>
          <p:nvPr/>
        </p:nvSpPr>
        <p:spPr>
          <a:xfrm>
            <a:off x="801624" y="1214134"/>
            <a:ext cx="10792968" cy="1477328"/>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time customer spends in the system = 	</a:t>
            </a:r>
            <a:r>
              <a:rPr lang="en-US" u="sng" dirty="0">
                <a:latin typeface="Calibri" panose="020F0502020204030204" pitchFamily="34" charset="0"/>
                <a:ea typeface="Calibri" panose="020F0502020204030204" pitchFamily="34" charset="0"/>
                <a:cs typeface="Times New Roman" panose="02020603050405020304" pitchFamily="18" charset="0"/>
              </a:rPr>
              <a:t># time customer spends in the system</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657600"/>
            <a:r>
              <a:rPr lang="en-US" dirty="0">
                <a:latin typeface="Calibri" panose="020F0502020204030204" pitchFamily="34" charset="0"/>
                <a:ea typeface="Calibri" panose="020F0502020204030204" pitchFamily="34" charset="0"/>
                <a:cs typeface="Times New Roman" panose="02020603050405020304" pitchFamily="18" charset="0"/>
              </a:rPr>
              <a:t>		# of customers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latin typeface="Calibri" panose="020F0502020204030204" pitchFamily="34" charset="0"/>
                <a:ea typeface="Calibri" panose="020F0502020204030204" pitchFamily="34" charset="0"/>
                <a:cs typeface="Times New Roman" panose="02020603050405020304" pitchFamily="18" charset="0"/>
              </a:rPr>
              <a:t>						= 21/6</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latin typeface="Calibri" panose="020F0502020204030204" pitchFamily="34" charset="0"/>
                <a:ea typeface="Calibri" panose="020F0502020204030204" pitchFamily="34" charset="0"/>
                <a:cs typeface="Times New Roman" panose="02020603050405020304" pitchFamily="18" charset="0"/>
              </a:rPr>
              <a:t>						= 3.5 minutes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latin typeface="Calibri" panose="020F0502020204030204" pitchFamily="34"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72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B5A137-EAD2-4848-B024-06195E1BF3A4}"/>
              </a:ext>
            </a:extLst>
          </p:cNvPr>
          <p:cNvSpPr>
            <a:spLocks noGrp="1"/>
          </p:cNvSpPr>
          <p:nvPr>
            <p:ph type="sldNum" sz="quarter" idx="12"/>
          </p:nvPr>
        </p:nvSpPr>
        <p:spPr/>
        <p:txBody>
          <a:bodyPr/>
          <a:lstStyle/>
          <a:p>
            <a:fld id="{665AE4C4-D3AC-47CA-82DE-E78F1BF6BAF1}" type="slidenum">
              <a:rPr lang="en-IN" smtClean="0"/>
              <a:t>51</a:t>
            </a:fld>
            <a:endParaRPr lang="en-IN"/>
          </a:p>
        </p:txBody>
      </p:sp>
      <p:sp>
        <p:nvSpPr>
          <p:cNvPr id="7" name="Rectangle 6">
            <a:extLst>
              <a:ext uri="{FF2B5EF4-FFF2-40B4-BE49-F238E27FC236}">
                <a16:creationId xmlns:a16="http://schemas.microsoft.com/office/drawing/2014/main" id="{64316A41-DFDD-B149-B432-13F5C1D11989}"/>
              </a:ext>
            </a:extLst>
          </p:cNvPr>
          <p:cNvSpPr/>
          <p:nvPr/>
        </p:nvSpPr>
        <p:spPr>
          <a:xfrm>
            <a:off x="816864" y="900791"/>
            <a:ext cx="10722864"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Problem 2: For the following data find the queue statistics (time in minutes): IAT denotes the inter-arrival time and ST denotes the service time. Assume the first customer arrives at Time t=0.</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6034549C-9BDF-A74D-8547-01E42EC71E0E}"/>
              </a:ext>
            </a:extLst>
          </p:cNvPr>
          <p:cNvGraphicFramePr>
            <a:graphicFrameLocks noGrp="1"/>
          </p:cNvGraphicFramePr>
          <p:nvPr>
            <p:extLst>
              <p:ext uri="{D42A27DB-BD31-4B8C-83A1-F6EECF244321}">
                <p14:modId xmlns:p14="http://schemas.microsoft.com/office/powerpoint/2010/main" val="1300654908"/>
              </p:ext>
            </p:extLst>
          </p:nvPr>
        </p:nvGraphicFramePr>
        <p:xfrm>
          <a:off x="1015364" y="1965738"/>
          <a:ext cx="9737982" cy="1174210"/>
        </p:xfrm>
        <a:graphic>
          <a:graphicData uri="http://schemas.openxmlformats.org/drawingml/2006/table">
            <a:tbl>
              <a:tblPr firstRow="1" firstCol="1" bandRow="1">
                <a:tableStyleId>{69CF1AB2-1976-4502-BF36-3FF5EA218861}</a:tableStyleId>
              </a:tblPr>
              <a:tblGrid>
                <a:gridCol w="1237564">
                  <a:extLst>
                    <a:ext uri="{9D8B030D-6E8A-4147-A177-3AD203B41FA5}">
                      <a16:colId xmlns:a16="http://schemas.microsoft.com/office/drawing/2014/main" val="2831008470"/>
                    </a:ext>
                  </a:extLst>
                </a:gridCol>
                <a:gridCol w="1042526">
                  <a:extLst>
                    <a:ext uri="{9D8B030D-6E8A-4147-A177-3AD203B41FA5}">
                      <a16:colId xmlns:a16="http://schemas.microsoft.com/office/drawing/2014/main" val="1375154962"/>
                    </a:ext>
                  </a:extLst>
                </a:gridCol>
                <a:gridCol w="784797">
                  <a:extLst>
                    <a:ext uri="{9D8B030D-6E8A-4147-A177-3AD203B41FA5}">
                      <a16:colId xmlns:a16="http://schemas.microsoft.com/office/drawing/2014/main" val="2427059280"/>
                    </a:ext>
                  </a:extLst>
                </a:gridCol>
                <a:gridCol w="866063">
                  <a:extLst>
                    <a:ext uri="{9D8B030D-6E8A-4147-A177-3AD203B41FA5}">
                      <a16:colId xmlns:a16="http://schemas.microsoft.com/office/drawing/2014/main" val="2661361579"/>
                    </a:ext>
                  </a:extLst>
                </a:gridCol>
                <a:gridCol w="784797">
                  <a:extLst>
                    <a:ext uri="{9D8B030D-6E8A-4147-A177-3AD203B41FA5}">
                      <a16:colId xmlns:a16="http://schemas.microsoft.com/office/drawing/2014/main" val="445596650"/>
                    </a:ext>
                  </a:extLst>
                </a:gridCol>
                <a:gridCol w="868384">
                  <a:extLst>
                    <a:ext uri="{9D8B030D-6E8A-4147-A177-3AD203B41FA5}">
                      <a16:colId xmlns:a16="http://schemas.microsoft.com/office/drawing/2014/main" val="4056223723"/>
                    </a:ext>
                  </a:extLst>
                </a:gridCol>
                <a:gridCol w="784797">
                  <a:extLst>
                    <a:ext uri="{9D8B030D-6E8A-4147-A177-3AD203B41FA5}">
                      <a16:colId xmlns:a16="http://schemas.microsoft.com/office/drawing/2014/main" val="1678065212"/>
                    </a:ext>
                  </a:extLst>
                </a:gridCol>
                <a:gridCol w="861419">
                  <a:extLst>
                    <a:ext uri="{9D8B030D-6E8A-4147-A177-3AD203B41FA5}">
                      <a16:colId xmlns:a16="http://schemas.microsoft.com/office/drawing/2014/main" val="468931764"/>
                    </a:ext>
                  </a:extLst>
                </a:gridCol>
                <a:gridCol w="784797">
                  <a:extLst>
                    <a:ext uri="{9D8B030D-6E8A-4147-A177-3AD203B41FA5}">
                      <a16:colId xmlns:a16="http://schemas.microsoft.com/office/drawing/2014/main" val="3657134651"/>
                    </a:ext>
                  </a:extLst>
                </a:gridCol>
                <a:gridCol w="861419">
                  <a:extLst>
                    <a:ext uri="{9D8B030D-6E8A-4147-A177-3AD203B41FA5}">
                      <a16:colId xmlns:a16="http://schemas.microsoft.com/office/drawing/2014/main" val="1509237691"/>
                    </a:ext>
                  </a:extLst>
                </a:gridCol>
                <a:gridCol w="861419">
                  <a:extLst>
                    <a:ext uri="{9D8B030D-6E8A-4147-A177-3AD203B41FA5}">
                      <a16:colId xmlns:a16="http://schemas.microsoft.com/office/drawing/2014/main" val="532833778"/>
                    </a:ext>
                  </a:extLst>
                </a:gridCol>
              </a:tblGrid>
              <a:tr h="587105">
                <a:tc>
                  <a:txBody>
                    <a:bodyPr/>
                    <a:lstStyle/>
                    <a:p>
                      <a:r>
                        <a:rPr lang="en-US" sz="1600">
                          <a:effectLst/>
                        </a:rPr>
                        <a:t>IAT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3422084"/>
                  </a:ext>
                </a:extLst>
              </a:tr>
              <a:tr h="587105">
                <a:tc>
                  <a:txBody>
                    <a:bodyPr/>
                    <a:lstStyle/>
                    <a:p>
                      <a:r>
                        <a:rPr lang="en-US" sz="1600">
                          <a:effectLst/>
                        </a:rPr>
                        <a:t>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9364973"/>
                  </a:ext>
                </a:extLst>
              </a:tr>
            </a:tbl>
          </a:graphicData>
        </a:graphic>
      </p:graphicFrame>
    </p:spTree>
    <p:extLst>
      <p:ext uri="{BB962C8B-B14F-4D97-AF65-F5344CB8AC3E}">
        <p14:creationId xmlns:p14="http://schemas.microsoft.com/office/powerpoint/2010/main" val="3522065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3FBF6F-EEEB-DB49-A9E2-198F838E15AA}"/>
              </a:ext>
            </a:extLst>
          </p:cNvPr>
          <p:cNvSpPr>
            <a:spLocks noGrp="1"/>
          </p:cNvSpPr>
          <p:nvPr>
            <p:ph type="sldNum" sz="quarter" idx="12"/>
          </p:nvPr>
        </p:nvSpPr>
        <p:spPr/>
        <p:txBody>
          <a:bodyPr/>
          <a:lstStyle/>
          <a:p>
            <a:fld id="{665AE4C4-D3AC-47CA-82DE-E78F1BF6BAF1}" type="slidenum">
              <a:rPr lang="en-IN" smtClean="0"/>
              <a:t>52</a:t>
            </a:fld>
            <a:endParaRPr lang="en-IN"/>
          </a:p>
        </p:txBody>
      </p:sp>
      <p:graphicFrame>
        <p:nvGraphicFramePr>
          <p:cNvPr id="5" name="Table 4">
            <a:extLst>
              <a:ext uri="{FF2B5EF4-FFF2-40B4-BE49-F238E27FC236}">
                <a16:creationId xmlns:a16="http://schemas.microsoft.com/office/drawing/2014/main" id="{542E2577-113C-1640-A666-9B645865EE17}"/>
              </a:ext>
            </a:extLst>
          </p:cNvPr>
          <p:cNvGraphicFramePr>
            <a:graphicFrameLocks noGrp="1"/>
          </p:cNvGraphicFramePr>
          <p:nvPr>
            <p:extLst>
              <p:ext uri="{D42A27DB-BD31-4B8C-83A1-F6EECF244321}">
                <p14:modId xmlns:p14="http://schemas.microsoft.com/office/powerpoint/2010/main" val="1309183556"/>
              </p:ext>
            </p:extLst>
          </p:nvPr>
        </p:nvGraphicFramePr>
        <p:xfrm>
          <a:off x="1005839" y="1329436"/>
          <a:ext cx="10347961" cy="4901183"/>
        </p:xfrm>
        <a:graphic>
          <a:graphicData uri="http://schemas.openxmlformats.org/drawingml/2006/table">
            <a:tbl>
              <a:tblPr firstRow="1" firstCol="1" bandRow="1">
                <a:tableStyleId>{69CF1AB2-1976-4502-BF36-3FF5EA218861}</a:tableStyleId>
              </a:tblPr>
              <a:tblGrid>
                <a:gridCol w="1414349">
                  <a:extLst>
                    <a:ext uri="{9D8B030D-6E8A-4147-A177-3AD203B41FA5}">
                      <a16:colId xmlns:a16="http://schemas.microsoft.com/office/drawing/2014/main" val="2633808410"/>
                    </a:ext>
                  </a:extLst>
                </a:gridCol>
                <a:gridCol w="743071">
                  <a:extLst>
                    <a:ext uri="{9D8B030D-6E8A-4147-A177-3AD203B41FA5}">
                      <a16:colId xmlns:a16="http://schemas.microsoft.com/office/drawing/2014/main" val="3549182226"/>
                    </a:ext>
                  </a:extLst>
                </a:gridCol>
                <a:gridCol w="1056574">
                  <a:extLst>
                    <a:ext uri="{9D8B030D-6E8A-4147-A177-3AD203B41FA5}">
                      <a16:colId xmlns:a16="http://schemas.microsoft.com/office/drawing/2014/main" val="3372298986"/>
                    </a:ext>
                  </a:extLst>
                </a:gridCol>
                <a:gridCol w="1114009">
                  <a:extLst>
                    <a:ext uri="{9D8B030D-6E8A-4147-A177-3AD203B41FA5}">
                      <a16:colId xmlns:a16="http://schemas.microsoft.com/office/drawing/2014/main" val="2695956962"/>
                    </a:ext>
                  </a:extLst>
                </a:gridCol>
                <a:gridCol w="1114009">
                  <a:extLst>
                    <a:ext uri="{9D8B030D-6E8A-4147-A177-3AD203B41FA5}">
                      <a16:colId xmlns:a16="http://schemas.microsoft.com/office/drawing/2014/main" val="494537341"/>
                    </a:ext>
                  </a:extLst>
                </a:gridCol>
                <a:gridCol w="1074522">
                  <a:extLst>
                    <a:ext uri="{9D8B030D-6E8A-4147-A177-3AD203B41FA5}">
                      <a16:colId xmlns:a16="http://schemas.microsoft.com/office/drawing/2014/main" val="799177021"/>
                    </a:ext>
                  </a:extLst>
                </a:gridCol>
                <a:gridCol w="1364093">
                  <a:extLst>
                    <a:ext uri="{9D8B030D-6E8A-4147-A177-3AD203B41FA5}">
                      <a16:colId xmlns:a16="http://schemas.microsoft.com/office/drawing/2014/main" val="1694630948"/>
                    </a:ext>
                  </a:extLst>
                </a:gridCol>
                <a:gridCol w="1364093">
                  <a:extLst>
                    <a:ext uri="{9D8B030D-6E8A-4147-A177-3AD203B41FA5}">
                      <a16:colId xmlns:a16="http://schemas.microsoft.com/office/drawing/2014/main" val="2551824436"/>
                    </a:ext>
                  </a:extLst>
                </a:gridCol>
                <a:gridCol w="1103241">
                  <a:extLst>
                    <a:ext uri="{9D8B030D-6E8A-4147-A177-3AD203B41FA5}">
                      <a16:colId xmlns:a16="http://schemas.microsoft.com/office/drawing/2014/main" val="3153660112"/>
                    </a:ext>
                  </a:extLst>
                </a:gridCol>
              </a:tblGrid>
              <a:tr h="1531619">
                <a:tc>
                  <a:txBody>
                    <a:bodyPr/>
                    <a:lstStyle/>
                    <a:p>
                      <a:r>
                        <a:rPr lang="en-US" sz="1600" dirty="0">
                          <a:effectLst/>
                        </a:rPr>
                        <a:t>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IAT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Arrival 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Service 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Service Begin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service ends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customer waits in queue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customer spends in system</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System  idle time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0589404"/>
                  </a:ext>
                </a:extLst>
              </a:tr>
              <a:tr h="306324">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6466174"/>
                  </a:ext>
                </a:extLst>
              </a:tr>
              <a:tr h="306324">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926489"/>
                  </a:ext>
                </a:extLst>
              </a:tr>
              <a:tr h="306324">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6036189"/>
                  </a:ext>
                </a:extLst>
              </a:tr>
              <a:tr h="306324">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137635"/>
                  </a:ext>
                </a:extLst>
              </a:tr>
              <a:tr h="306324">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0162232"/>
                  </a:ext>
                </a:extLst>
              </a:tr>
              <a:tr h="306324">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6975119"/>
                  </a:ext>
                </a:extLst>
              </a:tr>
              <a:tr h="306324">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3095168"/>
                  </a:ext>
                </a:extLst>
              </a:tr>
              <a:tr h="306324">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3742919"/>
                  </a:ext>
                </a:extLst>
              </a:tr>
              <a:tr h="306324">
                <a:tc>
                  <a:txBody>
                    <a:bodyPr/>
                    <a:lstStyle/>
                    <a:p>
                      <a:r>
                        <a:rPr lang="en-US" sz="1600">
                          <a:effectLst/>
                        </a:rPr>
                        <a:t>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4753351"/>
                  </a:ext>
                </a:extLst>
              </a:tr>
              <a:tr h="306324">
                <a:tc>
                  <a:txBody>
                    <a:bodyPr/>
                    <a:lstStyle/>
                    <a:p>
                      <a:r>
                        <a:rPr lang="en-US"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695521"/>
                  </a:ext>
                </a:extLst>
              </a:tr>
              <a:tr h="306324">
                <a:tc>
                  <a:txBody>
                    <a:bodyPr/>
                    <a:lstStyle/>
                    <a:p>
                      <a:r>
                        <a:rPr lang="en-US" sz="1600">
                          <a:effectLst/>
                        </a:rPr>
                        <a:t>Total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18</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612965"/>
                  </a:ext>
                </a:extLst>
              </a:tr>
            </a:tbl>
          </a:graphicData>
        </a:graphic>
      </p:graphicFrame>
      <p:sp>
        <p:nvSpPr>
          <p:cNvPr id="6" name="TextBox 5">
            <a:extLst>
              <a:ext uri="{FF2B5EF4-FFF2-40B4-BE49-F238E27FC236}">
                <a16:creationId xmlns:a16="http://schemas.microsoft.com/office/drawing/2014/main" id="{023F751C-6C40-3648-B7A5-D7CA22897DBF}"/>
              </a:ext>
            </a:extLst>
          </p:cNvPr>
          <p:cNvSpPr txBox="1"/>
          <p:nvPr/>
        </p:nvSpPr>
        <p:spPr>
          <a:xfrm>
            <a:off x="4956048" y="6356350"/>
            <a:ext cx="1712200" cy="369332"/>
          </a:xfrm>
          <a:prstGeom prst="rect">
            <a:avLst/>
          </a:prstGeom>
          <a:noFill/>
        </p:spPr>
        <p:txBody>
          <a:bodyPr wrap="none" rtlCol="0">
            <a:spAutoFit/>
          </a:bodyPr>
          <a:lstStyle/>
          <a:p>
            <a:r>
              <a:rPr lang="en-US" dirty="0"/>
              <a:t>Simulation table</a:t>
            </a:r>
          </a:p>
        </p:txBody>
      </p:sp>
      <p:sp>
        <p:nvSpPr>
          <p:cNvPr id="7" name="TextBox 6">
            <a:extLst>
              <a:ext uri="{FF2B5EF4-FFF2-40B4-BE49-F238E27FC236}">
                <a16:creationId xmlns:a16="http://schemas.microsoft.com/office/drawing/2014/main" id="{DB618CB4-197C-D948-9A09-96F8F7AD5F22}"/>
              </a:ext>
            </a:extLst>
          </p:cNvPr>
          <p:cNvSpPr txBox="1"/>
          <p:nvPr/>
        </p:nvSpPr>
        <p:spPr>
          <a:xfrm>
            <a:off x="1005839" y="640082"/>
            <a:ext cx="1075936" cy="369332"/>
          </a:xfrm>
          <a:prstGeom prst="rect">
            <a:avLst/>
          </a:prstGeom>
          <a:noFill/>
        </p:spPr>
        <p:txBody>
          <a:bodyPr wrap="none" rtlCol="0">
            <a:spAutoFit/>
          </a:bodyPr>
          <a:lstStyle/>
          <a:p>
            <a:r>
              <a:rPr lang="en-US" dirty="0"/>
              <a:t>Solution: </a:t>
            </a:r>
          </a:p>
        </p:txBody>
      </p:sp>
    </p:spTree>
    <p:extLst>
      <p:ext uri="{BB962C8B-B14F-4D97-AF65-F5344CB8AC3E}">
        <p14:creationId xmlns:p14="http://schemas.microsoft.com/office/powerpoint/2010/main" val="2874923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DAC3DF-C1D5-6047-8A71-2FBE64572BE2}"/>
              </a:ext>
            </a:extLst>
          </p:cNvPr>
          <p:cNvSpPr>
            <a:spLocks noGrp="1"/>
          </p:cNvSpPr>
          <p:nvPr>
            <p:ph idx="1"/>
          </p:nvPr>
        </p:nvSpPr>
        <p:spPr>
          <a:xfrm>
            <a:off x="838200" y="548641"/>
            <a:ext cx="10515600" cy="5084064"/>
          </a:xfrm>
        </p:spPr>
        <p:txBody>
          <a:bodyPr/>
          <a:lstStyle/>
          <a:p>
            <a:pPr lvl="0"/>
            <a:r>
              <a:rPr lang="en-US" dirty="0"/>
              <a:t>Average waiting time for customer = 9/10 = 0.9</a:t>
            </a:r>
            <a:endParaRPr lang="en-IN" dirty="0"/>
          </a:p>
          <a:p>
            <a:pPr lvl="0"/>
            <a:r>
              <a:rPr lang="en-US" dirty="0"/>
              <a:t>Probability </a:t>
            </a:r>
            <a:r>
              <a:rPr lang="en-US" dirty="0" err="1"/>
              <a:t>cutomer</a:t>
            </a:r>
            <a:r>
              <a:rPr lang="en-US" dirty="0"/>
              <a:t> has to wait = 3/10 = 0.3</a:t>
            </a:r>
            <a:endParaRPr lang="en-IN" dirty="0"/>
          </a:p>
          <a:p>
            <a:pPr lvl="0"/>
            <a:r>
              <a:rPr lang="en-US" dirty="0"/>
              <a:t>Probability of idle server = 18/53 = 0.34</a:t>
            </a:r>
            <a:endParaRPr lang="en-IN" dirty="0"/>
          </a:p>
          <a:p>
            <a:pPr lvl="0"/>
            <a:r>
              <a:rPr lang="en-US" dirty="0"/>
              <a:t>Average service time = 35/10 = 3.5</a:t>
            </a:r>
            <a:endParaRPr lang="en-IN" dirty="0"/>
          </a:p>
          <a:p>
            <a:pPr lvl="0"/>
            <a:r>
              <a:rPr lang="en-US" dirty="0"/>
              <a:t>Average time between arrival = 46/9 = 5.11</a:t>
            </a:r>
            <a:endParaRPr lang="en-IN" dirty="0"/>
          </a:p>
          <a:p>
            <a:pPr lvl="0"/>
            <a:r>
              <a:rPr lang="en-US" dirty="0"/>
              <a:t>Waiting time for customer = 9/3 = 3</a:t>
            </a:r>
            <a:endParaRPr lang="en-IN" dirty="0"/>
          </a:p>
          <a:p>
            <a:pPr lvl="0"/>
            <a:r>
              <a:rPr lang="en-US" dirty="0"/>
              <a:t>Time spend on system = 44/10 = 4.4</a:t>
            </a:r>
            <a:endParaRPr lang="en-IN" dirty="0"/>
          </a:p>
          <a:p>
            <a:pPr lvl="0"/>
            <a:r>
              <a:rPr lang="en-US" dirty="0"/>
              <a:t>Max queue length = 1</a:t>
            </a:r>
            <a:endParaRPr lang="en-IN" dirty="0"/>
          </a:p>
          <a:p>
            <a:pPr marL="0" indent="0">
              <a:buNone/>
            </a:pPr>
            <a:endParaRPr lang="en-US" dirty="0"/>
          </a:p>
        </p:txBody>
      </p:sp>
      <p:sp>
        <p:nvSpPr>
          <p:cNvPr id="4" name="Slide Number Placeholder 3">
            <a:extLst>
              <a:ext uri="{FF2B5EF4-FFF2-40B4-BE49-F238E27FC236}">
                <a16:creationId xmlns:a16="http://schemas.microsoft.com/office/drawing/2014/main" id="{16FE72FB-99DE-DE46-9D58-3437FDC1BBEF}"/>
              </a:ext>
            </a:extLst>
          </p:cNvPr>
          <p:cNvSpPr>
            <a:spLocks noGrp="1"/>
          </p:cNvSpPr>
          <p:nvPr>
            <p:ph type="sldNum" sz="quarter" idx="12"/>
          </p:nvPr>
        </p:nvSpPr>
        <p:spPr/>
        <p:txBody>
          <a:bodyPr/>
          <a:lstStyle/>
          <a:p>
            <a:fld id="{665AE4C4-D3AC-47CA-82DE-E78F1BF6BAF1}" type="slidenum">
              <a:rPr lang="en-IN" smtClean="0"/>
              <a:t>53</a:t>
            </a:fld>
            <a:endParaRPr lang="en-IN"/>
          </a:p>
        </p:txBody>
      </p:sp>
    </p:spTree>
    <p:extLst>
      <p:ext uri="{BB962C8B-B14F-4D97-AF65-F5344CB8AC3E}">
        <p14:creationId xmlns:p14="http://schemas.microsoft.com/office/powerpoint/2010/main" val="2719137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65AE4C4-D3AC-47CA-82DE-E78F1BF6BAF1}" type="slidenum">
              <a:rPr lang="en-IN" smtClean="0"/>
              <a:t>54</a:t>
            </a:fld>
            <a:endParaRPr lang="en-IN"/>
          </a:p>
        </p:txBody>
      </p:sp>
      <p:sp>
        <p:nvSpPr>
          <p:cNvPr id="3" name="Content Placeholder 2"/>
          <p:cNvSpPr>
            <a:spLocks noGrp="1"/>
          </p:cNvSpPr>
          <p:nvPr>
            <p:ph idx="4294967295"/>
          </p:nvPr>
        </p:nvSpPr>
        <p:spPr>
          <a:xfrm>
            <a:off x="1103313" y="1036638"/>
            <a:ext cx="11088687" cy="5562600"/>
          </a:xfrm>
        </p:spPr>
        <p:txBody>
          <a:bodyPr>
            <a:normAutofit/>
          </a:bodyPr>
          <a:lstStyle/>
          <a:p>
            <a:pPr marL="0" indent="0" algn="just">
              <a:lnSpc>
                <a:spcPct val="120000"/>
              </a:lnSpc>
              <a:buNone/>
            </a:pPr>
            <a:r>
              <a:rPr lang="en-US" sz="3600" dirty="0">
                <a:latin typeface="Times New Roman" charset="0"/>
                <a:ea typeface="Times New Roman" charset="0"/>
                <a:cs typeface="Times New Roman" charset="0"/>
              </a:rPr>
              <a:t>                  </a:t>
            </a:r>
          </a:p>
          <a:p>
            <a:pPr marL="0" indent="0" algn="just">
              <a:lnSpc>
                <a:spcPct val="120000"/>
              </a:lnSpc>
              <a:buNone/>
            </a:pPr>
            <a:r>
              <a:rPr lang="en-US" sz="3600" dirty="0">
                <a:latin typeface="Times New Roman" charset="0"/>
                <a:ea typeface="Times New Roman" charset="0"/>
                <a:cs typeface="Times New Roman" charset="0"/>
              </a:rPr>
              <a:t>                           </a:t>
            </a:r>
            <a:r>
              <a:rPr lang="en-US" sz="6000" dirty="0">
                <a:latin typeface="Times New Roman" charset="0"/>
                <a:ea typeface="Times New Roman" charset="0"/>
                <a:cs typeface="Times New Roman" charset="0"/>
              </a:rPr>
              <a:t>Thank You</a:t>
            </a:r>
          </a:p>
        </p:txBody>
      </p:sp>
    </p:spTree>
    <p:extLst>
      <p:ext uri="{BB962C8B-B14F-4D97-AF65-F5344CB8AC3E}">
        <p14:creationId xmlns:p14="http://schemas.microsoft.com/office/powerpoint/2010/main" val="290862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59568"/>
          </a:xfrm>
          <a:solidFill>
            <a:srgbClr val="002060"/>
          </a:solidFill>
        </p:spPr>
        <p:txBody>
          <a:bodyPr>
            <a:normAutofit fontScale="90000"/>
          </a:bodyPr>
          <a:lstStyle/>
          <a:p>
            <a:r>
              <a:rPr lang="en-US" b="1" spc="-5" dirty="0">
                <a:solidFill>
                  <a:schemeClr val="bg1"/>
                </a:solidFill>
                <a:latin typeface="Times New Roman" charset="0"/>
                <a:ea typeface="Times New Roman" charset="0"/>
                <a:cs typeface="Times New Roman" charset="0"/>
              </a:rPr>
              <a:t>Discrete or</a:t>
            </a:r>
            <a:r>
              <a:rPr lang="en-US" b="1" spc="-100" dirty="0">
                <a:solidFill>
                  <a:schemeClr val="bg1"/>
                </a:solidFill>
                <a:latin typeface="Times New Roman" charset="0"/>
                <a:ea typeface="Times New Roman" charset="0"/>
                <a:cs typeface="Times New Roman" charset="0"/>
              </a:rPr>
              <a:t> </a:t>
            </a:r>
            <a:r>
              <a:rPr lang="en-US" b="1" spc="-5" dirty="0">
                <a:solidFill>
                  <a:schemeClr val="bg1"/>
                </a:solidFill>
                <a:latin typeface="Times New Roman" charset="0"/>
                <a:ea typeface="Times New Roman" charset="0"/>
                <a:cs typeface="Times New Roman" charset="0"/>
              </a:rPr>
              <a:t>Continuous  Models</a:t>
            </a: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pPr marL="382905" marR="27940" indent="-370840">
              <a:lnSpc>
                <a:spcPct val="100000"/>
              </a:lnSpc>
              <a:spcBef>
                <a:spcPts val="100"/>
              </a:spcBef>
              <a:buClr>
                <a:srgbClr val="330066"/>
              </a:buClr>
              <a:buSzPct val="70000"/>
              <a:buChar char="●"/>
              <a:tabLst>
                <a:tab pos="382905" algn="l"/>
                <a:tab pos="383540" algn="l"/>
              </a:tabLst>
            </a:pPr>
            <a:r>
              <a:rPr lang="en-US" sz="3200" b="1" spc="-5" dirty="0">
                <a:latin typeface="Times New Roman" charset="0"/>
                <a:ea typeface="Times New Roman" charset="0"/>
                <a:cs typeface="Times New Roman" charset="0"/>
              </a:rPr>
              <a:t>Discrete Model</a:t>
            </a:r>
            <a:r>
              <a:rPr lang="en-US" sz="3200" spc="-5" dirty="0">
                <a:latin typeface="Times New Roman" charset="0"/>
                <a:ea typeface="Times New Roman" charset="0"/>
                <a:cs typeface="Times New Roman" charset="0"/>
              </a:rPr>
              <a:t>: In this the </a:t>
            </a:r>
            <a:r>
              <a:rPr lang="en-US" sz="3200" dirty="0">
                <a:latin typeface="Times New Roman" charset="0"/>
                <a:ea typeface="Times New Roman" charset="0"/>
                <a:cs typeface="Times New Roman" charset="0"/>
              </a:rPr>
              <a:t>state variables change  </a:t>
            </a:r>
            <a:r>
              <a:rPr lang="en-US" sz="3200" spc="-5" dirty="0">
                <a:latin typeface="Times New Roman" charset="0"/>
                <a:ea typeface="Times New Roman" charset="0"/>
                <a:cs typeface="Times New Roman" charset="0"/>
              </a:rPr>
              <a:t>only at </a:t>
            </a:r>
            <a:r>
              <a:rPr lang="en-US" sz="3200" dirty="0">
                <a:latin typeface="Times New Roman" charset="0"/>
                <a:ea typeface="Times New Roman" charset="0"/>
                <a:cs typeface="Times New Roman" charset="0"/>
              </a:rPr>
              <a:t>a countable </a:t>
            </a:r>
            <a:r>
              <a:rPr lang="en-US" sz="3200" spc="-5" dirty="0">
                <a:latin typeface="Times New Roman" charset="0"/>
                <a:ea typeface="Times New Roman" charset="0"/>
                <a:cs typeface="Times New Roman" charset="0"/>
              </a:rPr>
              <a:t>number of points in time.  These points in time are the ones at which  the event occurs/change in</a:t>
            </a:r>
            <a:r>
              <a:rPr lang="en-US" sz="3200" spc="-25" dirty="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state.</a:t>
            </a:r>
          </a:p>
          <a:p>
            <a:pPr marL="12065" marR="27940" indent="0">
              <a:lnSpc>
                <a:spcPct val="100000"/>
              </a:lnSpc>
              <a:spcBef>
                <a:spcPts val="100"/>
              </a:spcBef>
              <a:buClr>
                <a:srgbClr val="330066"/>
              </a:buClr>
              <a:buSzPct val="70000"/>
              <a:buNone/>
              <a:tabLst>
                <a:tab pos="382905" algn="l"/>
                <a:tab pos="383540" algn="l"/>
              </a:tabLst>
            </a:pPr>
            <a:endParaRPr lang="en-US" sz="3200" dirty="0">
              <a:latin typeface="Times New Roman" charset="0"/>
              <a:ea typeface="Times New Roman" charset="0"/>
              <a:cs typeface="Times New Roman" charset="0"/>
            </a:endParaRPr>
          </a:p>
          <a:p>
            <a:pPr marL="382905" marR="5080" indent="-370840">
              <a:lnSpc>
                <a:spcPct val="100000"/>
              </a:lnSpc>
              <a:spcBef>
                <a:spcPts val="600"/>
              </a:spcBef>
              <a:buClr>
                <a:srgbClr val="330066"/>
              </a:buClr>
              <a:buSzPct val="70000"/>
              <a:buChar char="●"/>
              <a:tabLst>
                <a:tab pos="382905" algn="l"/>
                <a:tab pos="383540" algn="l"/>
              </a:tabLst>
            </a:pPr>
            <a:r>
              <a:rPr lang="en-US" sz="3200" b="1" spc="-5" dirty="0">
                <a:latin typeface="Times New Roman" charset="0"/>
                <a:ea typeface="Times New Roman" charset="0"/>
                <a:cs typeface="Times New Roman" charset="0"/>
              </a:rPr>
              <a:t>Continuous Model</a:t>
            </a:r>
            <a:r>
              <a:rPr lang="en-US" sz="3200" spc="-5" dirty="0">
                <a:latin typeface="Times New Roman" charset="0"/>
                <a:ea typeface="Times New Roman" charset="0"/>
                <a:cs typeface="Times New Roman" charset="0"/>
              </a:rPr>
              <a:t>: In this the </a:t>
            </a:r>
            <a:r>
              <a:rPr lang="en-US" sz="3200" dirty="0">
                <a:latin typeface="Times New Roman" charset="0"/>
                <a:ea typeface="Times New Roman" charset="0"/>
                <a:cs typeface="Times New Roman" charset="0"/>
              </a:rPr>
              <a:t>state variables change </a:t>
            </a:r>
            <a:r>
              <a:rPr lang="en-US" sz="3200" spc="-5" dirty="0">
                <a:latin typeface="Times New Roman" charset="0"/>
                <a:ea typeface="Times New Roman" charset="0"/>
                <a:cs typeface="Times New Roman" charset="0"/>
              </a:rPr>
              <a:t>in</a:t>
            </a:r>
            <a:r>
              <a:rPr lang="en-US" sz="3200" spc="-110" dirty="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a  continuous </a:t>
            </a:r>
            <a:r>
              <a:rPr lang="en-US" sz="3200" spc="-5" dirty="0">
                <a:latin typeface="Times New Roman" charset="0"/>
                <a:ea typeface="Times New Roman" charset="0"/>
                <a:cs typeface="Times New Roman" charset="0"/>
              </a:rPr>
              <a:t>way, and not abruptly from one  </a:t>
            </a:r>
            <a:r>
              <a:rPr lang="en-US" sz="3200" dirty="0">
                <a:latin typeface="Times New Roman" charset="0"/>
                <a:ea typeface="Times New Roman" charset="0"/>
                <a:cs typeface="Times New Roman" charset="0"/>
              </a:rPr>
              <a:t>state </a:t>
            </a:r>
            <a:r>
              <a:rPr lang="en-US" sz="3200" spc="-5" dirty="0">
                <a:latin typeface="Times New Roman" charset="0"/>
                <a:ea typeface="Times New Roman" charset="0"/>
                <a:cs typeface="Times New Roman" charset="0"/>
              </a:rPr>
              <a:t>to another </a:t>
            </a:r>
            <a:r>
              <a:rPr lang="en-US" sz="3200" dirty="0">
                <a:latin typeface="Times New Roman" charset="0"/>
                <a:ea typeface="Times New Roman" charset="0"/>
                <a:cs typeface="Times New Roman" charset="0"/>
              </a:rPr>
              <a:t>(infinite </a:t>
            </a:r>
            <a:r>
              <a:rPr lang="en-US" sz="3200" spc="-5" dirty="0">
                <a:latin typeface="Times New Roman" charset="0"/>
                <a:ea typeface="Times New Roman" charset="0"/>
                <a:cs typeface="Times New Roman" charset="0"/>
              </a:rPr>
              <a:t>number of</a:t>
            </a:r>
            <a:r>
              <a:rPr lang="en-US" sz="3200" spc="-75" dirty="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states).</a:t>
            </a:r>
          </a:p>
          <a:p>
            <a:pPr marL="457200" indent="-457200" algn="just">
              <a:lnSpc>
                <a:spcPct val="120000"/>
              </a:lnSpc>
              <a:buFont typeface="Wingdings" panose="05000000000000000000" pitchFamily="2" charset="2"/>
              <a:buChar char="q"/>
            </a:pPr>
            <a:endParaRPr lang="en-US" sz="32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6</a:t>
            </a:fld>
            <a:endParaRPr lang="en-IN"/>
          </a:p>
        </p:txBody>
      </p:sp>
    </p:spTree>
    <p:extLst>
      <p:ext uri="{BB962C8B-B14F-4D97-AF65-F5344CB8AC3E}">
        <p14:creationId xmlns:p14="http://schemas.microsoft.com/office/powerpoint/2010/main" val="44129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AE4C4-D3AC-47CA-82DE-E78F1BF6BAF1}" type="slidenum">
              <a:rPr lang="en-IN" smtClean="0"/>
              <a:t>7</a:t>
            </a:fld>
            <a:endParaRPr lang="en-IN"/>
          </a:p>
        </p:txBody>
      </p:sp>
      <p:pic>
        <p:nvPicPr>
          <p:cNvPr id="5" name="Picture 4"/>
          <p:cNvPicPr>
            <a:picLocks noChangeAspect="1"/>
          </p:cNvPicPr>
          <p:nvPr/>
        </p:nvPicPr>
        <p:blipFill>
          <a:blip r:embed="rId2"/>
          <a:stretch>
            <a:fillRect/>
          </a:stretch>
        </p:blipFill>
        <p:spPr>
          <a:xfrm>
            <a:off x="2909455" y="461818"/>
            <a:ext cx="7315200" cy="4826000"/>
          </a:xfrm>
          <a:prstGeom prst="rect">
            <a:avLst/>
          </a:prstGeom>
        </p:spPr>
      </p:pic>
      <p:sp>
        <p:nvSpPr>
          <p:cNvPr id="6" name="TextBox 5"/>
          <p:cNvSpPr txBox="1"/>
          <p:nvPr/>
        </p:nvSpPr>
        <p:spPr>
          <a:xfrm>
            <a:off x="4267199" y="5987018"/>
            <a:ext cx="3024555" cy="461665"/>
          </a:xfrm>
          <a:prstGeom prst="rect">
            <a:avLst/>
          </a:prstGeom>
          <a:noFill/>
        </p:spPr>
        <p:txBody>
          <a:bodyPr wrap="square" rtlCol="0">
            <a:spAutoFit/>
          </a:bodyPr>
          <a:lstStyle/>
          <a:p>
            <a:r>
              <a:rPr lang="en-US" sz="2400" b="1" dirty="0">
                <a:latin typeface="Times New Roman" charset="0"/>
                <a:ea typeface="Times New Roman" charset="0"/>
                <a:cs typeface="Times New Roman" charset="0"/>
              </a:rPr>
              <a:t>Simulation Model</a:t>
            </a:r>
          </a:p>
        </p:txBody>
      </p:sp>
    </p:spTree>
    <p:extLst>
      <p:ext uri="{BB962C8B-B14F-4D97-AF65-F5344CB8AC3E}">
        <p14:creationId xmlns:p14="http://schemas.microsoft.com/office/powerpoint/2010/main" val="84081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charset="0"/>
                <a:ea typeface="Times New Roman" charset="0"/>
                <a:cs typeface="Times New Roman" charset="0"/>
              </a:rPr>
              <a:t>Time Advances Mechanism</a:t>
            </a:r>
            <a:endParaRPr lang="en-IN" b="1" dirty="0">
              <a:solidFill>
                <a:schemeClr val="bg1"/>
              </a:solidFill>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665AE4C4-D3AC-47CA-82DE-E78F1BF6BAF1}" type="slidenum">
              <a:rPr lang="en-IN" smtClean="0"/>
              <a:t>8</a:t>
            </a:fld>
            <a:endParaRPr lang="en-IN"/>
          </a:p>
        </p:txBody>
      </p:sp>
      <p:sp>
        <p:nvSpPr>
          <p:cNvPr id="7" name="Content Placeholder 6"/>
          <p:cNvSpPr>
            <a:spLocks noGrp="1"/>
          </p:cNvSpPr>
          <p:nvPr>
            <p:ph idx="4294967295"/>
          </p:nvPr>
        </p:nvSpPr>
        <p:spPr>
          <a:xfrm>
            <a:off x="1524000" y="1242646"/>
            <a:ext cx="8991600" cy="4934317"/>
          </a:xfrm>
        </p:spPr>
        <p:txBody>
          <a:bodyPr>
            <a:normAutofit/>
          </a:bodyPr>
          <a:lstStyle/>
          <a:p>
            <a:pPr marL="0" indent="0">
              <a:buNone/>
            </a:pPr>
            <a:r>
              <a:rPr lang="en-US" sz="3200" b="1" dirty="0">
                <a:latin typeface="Times New Roman" charset="0"/>
                <a:ea typeface="Times New Roman" charset="0"/>
                <a:cs typeface="Times New Roman" charset="0"/>
              </a:rPr>
              <a:t>Time advances mechanism </a:t>
            </a:r>
            <a:r>
              <a:rPr lang="en-US" sz="3200" dirty="0">
                <a:latin typeface="Times New Roman" charset="0"/>
                <a:ea typeface="Times New Roman" charset="0"/>
                <a:cs typeface="Times New Roman" charset="0"/>
              </a:rPr>
              <a:t>is a science of dynamic system which depicts the time dependence of a point and it can be studied by two categories:</a:t>
            </a:r>
          </a:p>
          <a:p>
            <a:pPr marL="0" indent="0">
              <a:buNone/>
            </a:pPr>
            <a:endParaRPr lang="en-US" sz="3200" dirty="0">
              <a:latin typeface="Times New Roman" charset="0"/>
              <a:ea typeface="Times New Roman" charset="0"/>
              <a:cs typeface="Times New Roman" charset="0"/>
            </a:endParaRPr>
          </a:p>
          <a:p>
            <a:pPr>
              <a:buFont typeface="Wingdings" charset="2"/>
              <a:buChar char="Ø"/>
            </a:pPr>
            <a:r>
              <a:rPr lang="en-US" sz="3200" dirty="0">
                <a:latin typeface="Times New Roman" charset="0"/>
                <a:ea typeface="Times New Roman" charset="0"/>
                <a:cs typeface="Times New Roman" charset="0"/>
              </a:rPr>
              <a:t>    </a:t>
            </a:r>
            <a:r>
              <a:rPr lang="en-US" sz="3200" b="1" dirty="0">
                <a:latin typeface="Times New Roman" charset="0"/>
                <a:ea typeface="Times New Roman" charset="0"/>
                <a:cs typeface="Times New Roman" charset="0"/>
              </a:rPr>
              <a:t>Discrete Event Simulation (DES) model (next event time advance). </a:t>
            </a:r>
          </a:p>
          <a:p>
            <a:pPr marL="0" indent="0">
              <a:buNone/>
            </a:pPr>
            <a:endParaRPr lang="en-US" sz="3200" b="1" dirty="0">
              <a:latin typeface="Times New Roman" charset="0"/>
              <a:ea typeface="Times New Roman" charset="0"/>
              <a:cs typeface="Times New Roman" charset="0"/>
            </a:endParaRPr>
          </a:p>
          <a:p>
            <a:pPr>
              <a:buFont typeface="Wingdings" charset="2"/>
              <a:buChar char="Ø"/>
            </a:pPr>
            <a:r>
              <a:rPr lang="en-US" sz="3200" b="1" dirty="0">
                <a:latin typeface="Times New Roman" charset="0"/>
                <a:ea typeface="Times New Roman" charset="0"/>
                <a:cs typeface="Times New Roman" charset="0"/>
              </a:rPr>
              <a:t>    Discrete Time Simulation (DTS) model (F</a:t>
            </a:r>
            <a:r>
              <a:rPr lang="en-US" sz="3200" b="1" dirty="0"/>
              <a:t>ixed-increment time advance</a:t>
            </a:r>
            <a:r>
              <a:rPr lang="en-US" sz="3200" b="1" dirty="0">
                <a:latin typeface="Times New Roman" charset="0"/>
                <a:ea typeface="Times New Roman" charset="0"/>
                <a:cs typeface="Times New Roman" charset="0"/>
              </a:rPr>
              <a:t>). </a:t>
            </a: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8463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581309"/>
          </a:xfrm>
          <a:prstGeom prst="rect">
            <a:avLst/>
          </a:prstGeom>
          <a:solidFill>
            <a:srgbClr val="002060"/>
          </a:solidFill>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charset="0"/>
                <a:ea typeface="Times New Roman" charset="0"/>
                <a:cs typeface="Times New Roman" charset="0"/>
              </a:rPr>
              <a:t>Discrete Event Simulation (DES):</a:t>
            </a:r>
            <a:endParaRPr lang="en-IN" b="1" dirty="0">
              <a:solidFill>
                <a:schemeClr val="bg1"/>
              </a:solidFill>
              <a:latin typeface="Adobe Garamond Pro Bold" panose="02020702060506020403" pitchFamily="18" charset="0"/>
            </a:endParaRPr>
          </a:p>
        </p:txBody>
      </p:sp>
      <p:sp>
        <p:nvSpPr>
          <p:cNvPr id="7" name="Content Placeholder 6"/>
          <p:cNvSpPr>
            <a:spLocks noGrp="1"/>
          </p:cNvSpPr>
          <p:nvPr>
            <p:ph idx="1"/>
          </p:nvPr>
        </p:nvSpPr>
        <p:spPr>
          <a:xfrm>
            <a:off x="838200" y="1319134"/>
            <a:ext cx="10515600" cy="4857829"/>
          </a:xfrm>
        </p:spPr>
        <p:txBody>
          <a:bodyPr>
            <a:normAutofit fontScale="92500" lnSpcReduction="20000"/>
          </a:bodyPr>
          <a:lstStyle/>
          <a:p>
            <a:pPr marL="0" indent="0" algn="just">
              <a:buNone/>
            </a:pPr>
            <a:r>
              <a:rPr lang="en-US" sz="3200" b="1" dirty="0">
                <a:latin typeface="Times New Roman" charset="0"/>
                <a:ea typeface="Times New Roman" charset="0"/>
                <a:cs typeface="Times New Roman" charset="0"/>
              </a:rPr>
              <a:t>Discrete Event Simulation (DES</a:t>
            </a:r>
            <a:r>
              <a:rPr lang="en-US" sz="3200" dirty="0">
                <a:latin typeface="Times New Roman" charset="0"/>
                <a:ea typeface="Times New Roman" charset="0"/>
                <a:cs typeface="Times New Roman" charset="0"/>
              </a:rPr>
              <a:t>):</a:t>
            </a:r>
          </a:p>
          <a:p>
            <a:pPr marL="0" indent="0" algn="just">
              <a:buNone/>
            </a:pPr>
            <a:endParaRPr lang="en-US" sz="3200" b="1" dirty="0">
              <a:latin typeface="Times New Roman" charset="0"/>
              <a:ea typeface="Times New Roman" charset="0"/>
              <a:cs typeface="Times New Roman" charset="0"/>
            </a:endParaRPr>
          </a:p>
          <a:p>
            <a:pPr marL="0" indent="0" algn="just">
              <a:buNone/>
            </a:pPr>
            <a:r>
              <a:rPr lang="en-US" sz="3200" b="1" dirty="0"/>
              <a:t>Discrete-Event Simulation</a:t>
            </a:r>
            <a:r>
              <a:rPr lang="en-US" sz="3200" i="1" dirty="0"/>
              <a:t> </a:t>
            </a:r>
            <a:r>
              <a:rPr lang="en-US" sz="3200" dirty="0"/>
              <a:t>concerns the modeling of a system as it evolves over time by a representation in which the state variables change instantaneously at separate points in time. </a:t>
            </a:r>
          </a:p>
          <a:p>
            <a:pPr marL="0" indent="0" algn="just">
              <a:buNone/>
            </a:pPr>
            <a:endParaRPr lang="en-US" sz="3200" dirty="0"/>
          </a:p>
          <a:p>
            <a:pPr marL="0" indent="0" algn="just">
              <a:buNone/>
            </a:pPr>
            <a:r>
              <a:rPr lang="en-US" sz="3200" b="1" dirty="0"/>
              <a:t>Event is defined as an </a:t>
            </a:r>
            <a:r>
              <a:rPr lang="en-US" sz="3200" dirty="0"/>
              <a:t>instantaneous occurrence that may change the state of the system. Although discrete-event simulation could conceptually be done by hand calculations, the amount of data that must be stored and manipulated for most real-world systems dictates that discrete-event simulations be done on a digital computer. </a:t>
            </a:r>
          </a:p>
          <a:p>
            <a:pPr marL="0" indent="0" algn="just">
              <a:buNone/>
            </a:pPr>
            <a:endParaRPr lang="en-US" sz="3200" dirty="0"/>
          </a:p>
          <a:p>
            <a:pPr marL="0" indent="0" algn="just">
              <a:buNone/>
            </a:pPr>
            <a:endParaRPr lang="en-US" sz="3200"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665AE4C4-D3AC-47CA-82DE-E78F1BF6BAF1}" type="slidenum">
              <a:rPr lang="en-IN" smtClean="0"/>
              <a:t>9</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95331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41555</TotalTime>
  <Words>4611</Words>
  <Application>Microsoft Office PowerPoint</Application>
  <PresentationFormat>Widescreen</PresentationFormat>
  <Paragraphs>665</Paragraphs>
  <Slides>54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Adobe Garamond Pro Bold</vt:lpstr>
      <vt:lpstr>Arial</vt:lpstr>
      <vt:lpstr>Arial Rounded MT Bold</vt:lpstr>
      <vt:lpstr>Calibri</vt:lpstr>
      <vt:lpstr>Calibri Light</vt:lpstr>
      <vt:lpstr>Times New Roman</vt:lpstr>
      <vt:lpstr>Wingdings</vt:lpstr>
      <vt:lpstr>Office Theme</vt:lpstr>
      <vt:lpstr>Engineering Analysis &amp; Design  (Modelling &amp; Simulation) Course Code: CO207  Unit -2:Discrete Event Simulation </vt:lpstr>
      <vt:lpstr>Contents of Module 2</vt:lpstr>
      <vt:lpstr>System , Models, Simulation</vt:lpstr>
      <vt:lpstr> Simulation Model </vt:lpstr>
      <vt:lpstr>Deterministic and Stochastic</vt:lpstr>
      <vt:lpstr>Discrete or Continuous  Models</vt:lpstr>
      <vt:lpstr>PowerPoint Presentation</vt:lpstr>
      <vt:lpstr>PowerPoint Presentation</vt:lpstr>
      <vt:lpstr>PowerPoint Presentation</vt:lpstr>
      <vt:lpstr>Cont..</vt:lpstr>
      <vt:lpstr>DES Example 1</vt:lpstr>
      <vt:lpstr>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vt:lpstr>
      <vt:lpstr>PowerPoint Presentation</vt:lpstr>
      <vt:lpstr>PowerPoint Presentation</vt:lpstr>
      <vt:lpstr>PowerPoint Presentation</vt:lpstr>
      <vt:lpstr>PowerPoint Presentation</vt:lpstr>
      <vt:lpstr>PowerPoint Presentation</vt:lpstr>
      <vt:lpstr>PowerPoint Presentation</vt:lpstr>
      <vt:lpstr>Cont..</vt:lpstr>
      <vt:lpstr>PowerPoint Presentation</vt:lpstr>
      <vt:lpstr>PowerPoint Presentation</vt:lpstr>
      <vt:lpstr>PowerPoint Presentation</vt:lpstr>
      <vt:lpstr>PowerPoint Presentation</vt:lpstr>
      <vt:lpstr>PowerPoint Presentation</vt:lpstr>
      <vt:lpstr>Cont..</vt:lpstr>
      <vt:lpstr>Cont..</vt:lpstr>
      <vt:lpstr> Simulation of a Single-Server Queueing System  </vt:lpstr>
      <vt:lpstr> Why is Queuing Analysis Important? </vt:lpstr>
      <vt:lpstr>Examples of Real World Queuing Systems</vt:lpstr>
      <vt:lpstr> Components of a Basic Queuing Process  </vt:lpstr>
      <vt:lpstr>Components of a Basic Queuing Process</vt:lpstr>
      <vt:lpstr>Cont..</vt:lpstr>
      <vt:lpstr>Single channel queuing systems Problems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Computer Security Course Code: 20B12CS332</dc:title>
  <dc:creator>A B</dc:creator>
  <cp:lastModifiedBy>Dipika Jain</cp:lastModifiedBy>
  <cp:revision>1709</cp:revision>
  <cp:lastPrinted>2021-02-16T09:28:50Z</cp:lastPrinted>
  <dcterms:created xsi:type="dcterms:W3CDTF">2020-08-09T06:21:28Z</dcterms:created>
  <dcterms:modified xsi:type="dcterms:W3CDTF">2022-10-16T07:17:44Z</dcterms:modified>
</cp:coreProperties>
</file>